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51" r:id="rId4"/>
    <p:sldId id="291" r:id="rId5"/>
    <p:sldId id="258" r:id="rId6"/>
    <p:sldId id="287" r:id="rId7"/>
    <p:sldId id="259" r:id="rId8"/>
    <p:sldId id="288" r:id="rId9"/>
    <p:sldId id="289" r:id="rId10"/>
    <p:sldId id="292" r:id="rId11"/>
    <p:sldId id="293" r:id="rId12"/>
    <p:sldId id="294" r:id="rId13"/>
    <p:sldId id="352" r:id="rId14"/>
    <p:sldId id="295" r:id="rId15"/>
    <p:sldId id="349" r:id="rId16"/>
    <p:sldId id="350" r:id="rId17"/>
    <p:sldId id="354" r:id="rId18"/>
    <p:sldId id="273" r:id="rId19"/>
    <p:sldId id="262" r:id="rId20"/>
    <p:sldId id="355" r:id="rId21"/>
    <p:sldId id="358" r:id="rId22"/>
    <p:sldId id="357" r:id="rId23"/>
    <p:sldId id="329" r:id="rId24"/>
    <p:sldId id="328" r:id="rId25"/>
    <p:sldId id="330" r:id="rId26"/>
    <p:sldId id="331" r:id="rId27"/>
    <p:sldId id="332" r:id="rId28"/>
    <p:sldId id="333" r:id="rId29"/>
    <p:sldId id="335" r:id="rId30"/>
    <p:sldId id="356" r:id="rId31"/>
    <p:sldId id="286" r:id="rId32"/>
    <p:sldId id="260" r:id="rId33"/>
    <p:sldId id="261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281" r:id="rId52"/>
  </p:sldIdLst>
  <p:sldSz cx="18288000" cy="10287000"/>
  <p:notesSz cx="6858000" cy="9144000"/>
  <p:embeddedFontLst>
    <p:embeddedFont>
      <p:font typeface="Arita Dotum Bold" panose="020B0600000101010101" charset="-127"/>
      <p:regular r:id="rId54"/>
    </p:embeddedFont>
    <p:embeddedFont>
      <p:font typeface="Arita Dotum Light" panose="020B0600000101010101" charset="-127"/>
      <p:regular r:id="rId55"/>
    </p:embeddedFont>
    <p:embeddedFont>
      <p:font typeface="Arita Dotum Medium" panose="020B0600000101010101" charset="-127"/>
      <p:regular r:id="rId56"/>
    </p:embeddedFont>
    <p:embeddedFont>
      <p:font typeface="Arita Dotum Semi-Bold" panose="020B0600000101010101" charset="-127"/>
      <p:regular r:id="rId57"/>
    </p:embeddedFont>
    <p:embeddedFont>
      <p:font typeface="Nanum Gothic Bold" panose="020B0600000101010101" charset="-127"/>
      <p:regular r:id="rId58"/>
    </p:embeddedFont>
    <p:embeddedFont>
      <p:font typeface="Nanum Square Bold" panose="020B0600000101010101" charset="-127"/>
      <p:regular r:id="rId59"/>
    </p:embeddedFont>
    <p:embeddedFont>
      <p:font typeface="Source Han Sans KR Bold" panose="020B0600000101010101" charset="-127"/>
      <p:regular r:id="rId60"/>
    </p:embeddedFont>
    <p:embeddedFont>
      <p:font typeface="Source Han Sans KR Medium" panose="020B0600000101010101" charset="-127"/>
      <p:regular r:id="rId61"/>
    </p:embeddedFont>
    <p:embeddedFont>
      <p:font typeface="맑은 고딕" panose="020B0503020000020004" pitchFamily="50" charset="-127"/>
      <p:regular r:id="rId62"/>
      <p:bold r:id="rId63"/>
    </p:embeddedFont>
    <p:embeddedFont>
      <p:font typeface="용이고딕-레귤러 Bold" panose="020B0600000101010101" charset="-127"/>
      <p:regular r:id="rId64"/>
    </p:embeddedFont>
    <p:embeddedFont>
      <p:font typeface="Aileron" panose="020B0600000101010101" charset="0"/>
      <p:regular r:id="rId65"/>
    </p:embeddedFont>
    <p:embeddedFont>
      <p:font typeface="Aileron Ultra-Bold" panose="020B0600000101010101" charset="0"/>
      <p:regular r:id="rId66"/>
    </p:embeddedFont>
    <p:embeddedFont>
      <p:font typeface="Bahnschrift" panose="020B0502040204020203" pitchFamily="34" charset="0"/>
      <p:regular r:id="rId67"/>
      <p:bold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Public Sans" panose="020B0600000101010101" charset="0"/>
      <p:regular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93BD"/>
    <a:srgbClr val="A5A7D0"/>
    <a:srgbClr val="696CFF"/>
    <a:srgbClr val="232333"/>
    <a:srgbClr val="2B2C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353" autoAdjust="0"/>
  </p:normalViewPr>
  <p:slideViewPr>
    <p:cSldViewPr>
      <p:cViewPr>
        <p:scale>
          <a:sx n="50" d="100"/>
          <a:sy n="50" d="100"/>
        </p:scale>
        <p:origin x="1914" y="7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D01-4B11-B583-59C377AEF300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D01-4B11-B583-59C377AEF300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D01-4B11-B583-59C377AEF3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D01-4B11-B583-59C377AEF300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D01-4B11-B583-59C377AEF300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D01-4B11-B583-59C377AEF30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6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D01-4B11-B583-59C377AEF3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9"/>
        <c:axId val="1373019431"/>
        <c:axId val="1373020087"/>
      </c:barChart>
      <c:catAx>
        <c:axId val="1373019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020087"/>
        <c:crosses val="autoZero"/>
        <c:auto val="1"/>
        <c:lblAlgn val="ctr"/>
        <c:lblOffset val="100"/>
        <c:noMultiLvlLbl val="0"/>
      </c:catAx>
      <c:valAx>
        <c:axId val="13730200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019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00AB7-3570-4EAB-8628-566EEB012D31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C149D-3BB3-41B0-8877-5BBC002079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73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273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531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005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607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지정가 </a:t>
            </a:r>
            <a:r>
              <a:rPr lang="en-US" altLang="ko-KR" dirty="0"/>
              <a:t>: </a:t>
            </a:r>
            <a:r>
              <a:rPr lang="ko-KR" altLang="en-US" dirty="0"/>
              <a:t>정확한 금액에 도달되어야만 해당 금액에 체결</a:t>
            </a:r>
            <a:endParaRPr lang="en-US" altLang="ko-KR" dirty="0"/>
          </a:p>
          <a:p>
            <a:r>
              <a:rPr lang="ko-KR" altLang="en-US" dirty="0"/>
              <a:t>시장가 </a:t>
            </a:r>
            <a:r>
              <a:rPr lang="en-US" altLang="ko-KR" dirty="0"/>
              <a:t>: </a:t>
            </a:r>
            <a:r>
              <a:rPr lang="ko-KR" altLang="en-US" dirty="0"/>
              <a:t>현재 내가 가진 원화로 현재의 시세를 그대로 구매주문을 넣어 체결</a:t>
            </a:r>
            <a:endParaRPr lang="en-US" altLang="ko-KR" dirty="0"/>
          </a:p>
          <a:p>
            <a:r>
              <a:rPr lang="ko-KR" altLang="en-US" dirty="0"/>
              <a:t>예약가</a:t>
            </a:r>
            <a:r>
              <a:rPr lang="en-US" altLang="ko-KR" dirty="0"/>
              <a:t>(</a:t>
            </a:r>
            <a:r>
              <a:rPr lang="ko-KR" altLang="en-US" dirty="0"/>
              <a:t>고급기능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특정한 금액이 도달되어야만 나의 구매주문이 오더북으로 전달되는 것</a:t>
            </a:r>
            <a:r>
              <a:rPr lang="en-US" altLang="ko-KR" dirty="0"/>
              <a:t>, </a:t>
            </a:r>
            <a:r>
              <a:rPr lang="ko-KR" altLang="en-US" dirty="0"/>
              <a:t>전략적 선택기능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506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076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93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9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0089"/>
            <a:ext cx="18288000" cy="4949837"/>
            <a:chOff x="0" y="-47625"/>
            <a:chExt cx="7911505" cy="2141331"/>
          </a:xfrm>
          <a:solidFill>
            <a:srgbClr val="23233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093706"/>
            </a:xfrm>
            <a:custGeom>
              <a:avLst/>
              <a:gdLst/>
              <a:ahLst/>
              <a:cxnLst/>
              <a:rect l="l" t="t" r="r" b="b"/>
              <a:pathLst>
                <a:path w="7911505" h="2093706">
                  <a:moveTo>
                    <a:pt x="0" y="0"/>
                  </a:moveTo>
                  <a:lnTo>
                    <a:pt x="7911505" y="0"/>
                  </a:lnTo>
                  <a:lnTo>
                    <a:pt x="7911505" y="2093706"/>
                  </a:lnTo>
                  <a:lnTo>
                    <a:pt x="0" y="2093706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141331"/>
            </a:xfrm>
            <a:prstGeom prst="rect">
              <a:avLst/>
            </a:prstGeom>
            <a:grpFill/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4853516" y="480309"/>
            <a:ext cx="1956072" cy="1172983"/>
            <a:chOff x="0" y="0"/>
            <a:chExt cx="660400" cy="396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696C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666623" y="5748950"/>
            <a:ext cx="3820434" cy="3775067"/>
          </a:xfrm>
          <a:custGeom>
            <a:avLst/>
            <a:gdLst/>
            <a:ahLst/>
            <a:cxnLst/>
            <a:rect l="l" t="t" r="r" b="b"/>
            <a:pathLst>
              <a:path w="3820434" h="3775067">
                <a:moveTo>
                  <a:pt x="0" y="0"/>
                </a:moveTo>
                <a:lnTo>
                  <a:pt x="3820434" y="0"/>
                </a:lnTo>
                <a:lnTo>
                  <a:pt x="3820434" y="3775067"/>
                </a:lnTo>
                <a:lnTo>
                  <a:pt x="0" y="377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09501" y="4415362"/>
            <a:ext cx="10206762" cy="104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33"/>
              </a:lnSpc>
            </a:pPr>
            <a:r>
              <a:rPr lang="en-US" sz="8704" spc="-304" dirty="0">
                <a:solidFill>
                  <a:srgbClr val="696CFF"/>
                </a:solidFill>
                <a:ea typeface="Source Han Sans KR Heavy"/>
              </a:rPr>
              <a:t>Tetherian | </a:t>
            </a:r>
            <a:r>
              <a:rPr lang="ko-KR" altLang="en-US" sz="4000" spc="-304" dirty="0" err="1">
                <a:solidFill>
                  <a:srgbClr val="696CFF"/>
                </a:solidFill>
                <a:latin typeface="나눔바른고딕OTF"/>
                <a:ea typeface="Source Han Sans KR Heavy"/>
              </a:rPr>
              <a:t>테더를</a:t>
            </a:r>
            <a:r>
              <a:rPr lang="ko-KR" altLang="en-US" sz="4000" spc="-304" dirty="0">
                <a:solidFill>
                  <a:srgbClr val="696CFF"/>
                </a:solidFill>
                <a:latin typeface="나눔바른고딕OTF"/>
                <a:ea typeface="Source Han Sans KR Heavy"/>
              </a:rPr>
              <a:t> 다루는 사람들</a:t>
            </a:r>
            <a:endParaRPr lang="en-US" sz="4000" spc="-304" dirty="0">
              <a:solidFill>
                <a:srgbClr val="696CFF"/>
              </a:solidFill>
              <a:latin typeface="나눔바른고딕OTF"/>
              <a:ea typeface="Source Han Sans KR Heav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09501" y="8640093"/>
            <a:ext cx="4457898" cy="70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67"/>
              </a:lnSpc>
            </a:pPr>
            <a:r>
              <a:rPr lang="en-US" altLang="ko-KR" sz="1964" spc="88" dirty="0">
                <a:solidFill>
                  <a:srgbClr val="9193BD"/>
                </a:solidFill>
                <a:ea typeface="Source Han Sans KR Bold"/>
              </a:rPr>
              <a:t>2024-03-29</a:t>
            </a:r>
            <a:br>
              <a:rPr lang="en-US" altLang="ko-KR" sz="1964" spc="88" dirty="0">
                <a:solidFill>
                  <a:srgbClr val="9193BD"/>
                </a:solidFill>
                <a:ea typeface="Source Han Sans KR Bold"/>
              </a:rPr>
            </a:br>
            <a:endParaRPr lang="en-US" altLang="ko-KR" sz="1964" spc="88" dirty="0">
              <a:solidFill>
                <a:srgbClr val="9193BD"/>
              </a:solidFill>
              <a:ea typeface="Source Han Sans KR Bold"/>
            </a:endParaRPr>
          </a:p>
          <a:p>
            <a:pPr>
              <a:lnSpc>
                <a:spcPts val="1767"/>
              </a:lnSpc>
            </a:pPr>
            <a:r>
              <a:rPr lang="ko-KR" altLang="en-US" sz="1964" spc="88" dirty="0">
                <a:solidFill>
                  <a:srgbClr val="9193BD"/>
                </a:solidFill>
                <a:ea typeface="Source Han Sans KR Bold"/>
              </a:rPr>
              <a:t>김민현 손윤제 심나래 유승현 박지영</a:t>
            </a:r>
            <a:r>
              <a:rPr lang="en-US" sz="1964" spc="88" dirty="0">
                <a:solidFill>
                  <a:srgbClr val="9193BD"/>
                </a:solidFill>
                <a:ea typeface="Source Han Sans KR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36253" y="723683"/>
            <a:ext cx="1390597" cy="5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Project</a:t>
            </a:r>
          </a:p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report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4E3D3D-A1C3-4B3B-BFD9-0A9BEC9816BB}"/>
              </a:ext>
            </a:extLst>
          </p:cNvPr>
          <p:cNvSpPr/>
          <p:nvPr/>
        </p:nvSpPr>
        <p:spPr>
          <a:xfrm>
            <a:off x="990600" y="784044"/>
            <a:ext cx="271286" cy="9465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DF6CCA-A701-4C23-9B1B-99CD080331C1}"/>
              </a:ext>
            </a:extLst>
          </p:cNvPr>
          <p:cNvSpPr/>
          <p:nvPr/>
        </p:nvSpPr>
        <p:spPr>
          <a:xfrm>
            <a:off x="1320934" y="784044"/>
            <a:ext cx="271286" cy="9465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ED4AB-74B5-4C47-8BAA-CC4B5C331FA8}"/>
              </a:ext>
            </a:extLst>
          </p:cNvPr>
          <p:cNvSpPr txBox="1"/>
          <p:nvPr/>
        </p:nvSpPr>
        <p:spPr>
          <a:xfrm>
            <a:off x="1753284" y="14565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Bahnschrift" panose="020B0502040204020203" pitchFamily="34" charset="0"/>
              </a:rPr>
              <a:t>Add Features </a:t>
            </a:r>
            <a:r>
              <a:rPr lang="en-US" altLang="ko-KR" sz="1400" dirty="0">
                <a:solidFill>
                  <a:srgbClr val="000000"/>
                </a:solidFill>
                <a:latin typeface="Bahnschrift" panose="020B0502040204020203" pitchFamily="34" charset="0"/>
              </a:rPr>
              <a:t>: 3 Options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7828ED6-2652-4917-959B-2AB52BF81B7A}"/>
              </a:ext>
            </a:extLst>
          </p:cNvPr>
          <p:cNvSpPr txBox="1"/>
          <p:nvPr/>
        </p:nvSpPr>
        <p:spPr>
          <a:xfrm>
            <a:off x="1789727" y="711239"/>
            <a:ext cx="6611079" cy="74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프로젝트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graphicFrame>
        <p:nvGraphicFramePr>
          <p:cNvPr id="25" name="차트 62">
            <a:extLst>
              <a:ext uri="{FF2B5EF4-FFF2-40B4-BE49-F238E27FC236}">
                <a16:creationId xmlns:a16="http://schemas.microsoft.com/office/drawing/2014/main" id="{B3004857-DAF9-4687-80A9-0076593AA0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4639896"/>
              </p:ext>
            </p:extLst>
          </p:nvPr>
        </p:nvGraphicFramePr>
        <p:xfrm>
          <a:off x="4662031" y="2302770"/>
          <a:ext cx="9421137" cy="4303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6" name="Group 3">
            <a:extLst>
              <a:ext uri="{FF2B5EF4-FFF2-40B4-BE49-F238E27FC236}">
                <a16:creationId xmlns:a16="http://schemas.microsoft.com/office/drawing/2014/main" id="{F38D0535-7F41-4180-B9A6-7AA949A54FC0}"/>
              </a:ext>
            </a:extLst>
          </p:cNvPr>
          <p:cNvGrpSpPr/>
          <p:nvPr/>
        </p:nvGrpSpPr>
        <p:grpSpPr>
          <a:xfrm>
            <a:off x="5279072" y="7007026"/>
            <a:ext cx="8187053" cy="276743"/>
            <a:chOff x="3881029" y="3284984"/>
            <a:chExt cx="6164578" cy="216024"/>
          </a:xfrm>
        </p:grpSpPr>
        <p:sp>
          <p:nvSpPr>
            <p:cNvPr id="31" name="Right Arrow 4">
              <a:extLst>
                <a:ext uri="{FF2B5EF4-FFF2-40B4-BE49-F238E27FC236}">
                  <a16:creationId xmlns:a16="http://schemas.microsoft.com/office/drawing/2014/main" id="{0EE8FD76-C55C-45FB-BA0D-60810A659434}"/>
                </a:ext>
              </a:extLst>
            </p:cNvPr>
            <p:cNvSpPr/>
            <p:nvPr/>
          </p:nvSpPr>
          <p:spPr>
            <a:xfrm>
              <a:off x="4025045" y="3284984"/>
              <a:ext cx="6020562" cy="216024"/>
            </a:xfrm>
            <a:prstGeom prst="rightArrow">
              <a:avLst>
                <a:gd name="adj1" fmla="val 45068"/>
                <a:gd name="adj2" fmla="val 6664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32" name="Oval 5">
              <a:extLst>
                <a:ext uri="{FF2B5EF4-FFF2-40B4-BE49-F238E27FC236}">
                  <a16:creationId xmlns:a16="http://schemas.microsoft.com/office/drawing/2014/main" id="{43357686-1F51-458C-AB06-40CF4980672C}"/>
                </a:ext>
              </a:extLst>
            </p:cNvPr>
            <p:cNvSpPr/>
            <p:nvPr/>
          </p:nvSpPr>
          <p:spPr>
            <a:xfrm>
              <a:off x="3881029" y="3284984"/>
              <a:ext cx="216024" cy="21602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208C47D-332B-41AF-B554-E2570A2F63DF}"/>
              </a:ext>
            </a:extLst>
          </p:cNvPr>
          <p:cNvSpPr txBox="1"/>
          <p:nvPr/>
        </p:nvSpPr>
        <p:spPr>
          <a:xfrm>
            <a:off x="4189156" y="8476941"/>
            <a:ext cx="10820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24292F"/>
                </a:solidFill>
                <a:latin typeface="나눔바른고딕OTF"/>
              </a:rPr>
              <a:t>시장 상황에 맞는 전략 선택</a:t>
            </a:r>
            <a:endParaRPr lang="en-US" altLang="ko-KR" sz="2000" dirty="0">
              <a:solidFill>
                <a:srgbClr val="000000"/>
              </a:solidFill>
              <a:latin typeface="나눔바른고딕OTF"/>
            </a:endParaRPr>
          </a:p>
        </p:txBody>
      </p:sp>
      <p:grpSp>
        <p:nvGrpSpPr>
          <p:cNvPr id="54" name="Group 11">
            <a:extLst>
              <a:ext uri="{FF2B5EF4-FFF2-40B4-BE49-F238E27FC236}">
                <a16:creationId xmlns:a16="http://schemas.microsoft.com/office/drawing/2014/main" id="{F0EBB764-1A46-4773-AD8C-83AF9272557B}"/>
              </a:ext>
            </a:extLst>
          </p:cNvPr>
          <p:cNvGrpSpPr/>
          <p:nvPr/>
        </p:nvGrpSpPr>
        <p:grpSpPr>
          <a:xfrm>
            <a:off x="8118789" y="2277758"/>
            <a:ext cx="2444345" cy="515605"/>
            <a:chOff x="0" y="0"/>
            <a:chExt cx="569502" cy="135797"/>
          </a:xfrm>
        </p:grpSpPr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7ABB6001-5AA3-4B7E-83DA-9923E75D27A7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56" name="TextBox 13">
              <a:extLst>
                <a:ext uri="{FF2B5EF4-FFF2-40B4-BE49-F238E27FC236}">
                  <a16:creationId xmlns:a16="http://schemas.microsoft.com/office/drawing/2014/main" id="{B9ECE6F4-AD56-495E-B690-FABFA26FF673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57" name="TextBox 23">
            <a:extLst>
              <a:ext uri="{FF2B5EF4-FFF2-40B4-BE49-F238E27FC236}">
                <a16:creationId xmlns:a16="http://schemas.microsoft.com/office/drawing/2014/main" id="{4A834C50-C892-43D1-B420-F3E5D105246D}"/>
              </a:ext>
            </a:extLst>
          </p:cNvPr>
          <p:cNvSpPr txBox="1"/>
          <p:nvPr/>
        </p:nvSpPr>
        <p:spPr>
          <a:xfrm>
            <a:off x="8259797" y="2373142"/>
            <a:ext cx="2162328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Custom Strategy</a:t>
            </a:r>
          </a:p>
        </p:txBody>
      </p:sp>
      <p:grpSp>
        <p:nvGrpSpPr>
          <p:cNvPr id="66" name="Group 11">
            <a:extLst>
              <a:ext uri="{FF2B5EF4-FFF2-40B4-BE49-F238E27FC236}">
                <a16:creationId xmlns:a16="http://schemas.microsoft.com/office/drawing/2014/main" id="{9CE3E09C-FFC3-45FA-8DC0-AFEA278F457B}"/>
              </a:ext>
            </a:extLst>
          </p:cNvPr>
          <p:cNvGrpSpPr/>
          <p:nvPr/>
        </p:nvGrpSpPr>
        <p:grpSpPr>
          <a:xfrm>
            <a:off x="11275475" y="2277755"/>
            <a:ext cx="2444345" cy="515605"/>
            <a:chOff x="0" y="0"/>
            <a:chExt cx="569502" cy="135797"/>
          </a:xfrm>
        </p:grpSpPr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809FDA59-06F2-4766-ADD6-3D7D0E049FFF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68" name="TextBox 13">
              <a:extLst>
                <a:ext uri="{FF2B5EF4-FFF2-40B4-BE49-F238E27FC236}">
                  <a16:creationId xmlns:a16="http://schemas.microsoft.com/office/drawing/2014/main" id="{B799D7B2-752D-4780-B7A1-AFFF25E01F21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65" name="TextBox 23">
            <a:extLst>
              <a:ext uri="{FF2B5EF4-FFF2-40B4-BE49-F238E27FC236}">
                <a16:creationId xmlns:a16="http://schemas.microsoft.com/office/drawing/2014/main" id="{5676A05A-F634-4725-95FF-53EA29D659AB}"/>
              </a:ext>
            </a:extLst>
          </p:cNvPr>
          <p:cNvSpPr txBox="1"/>
          <p:nvPr/>
        </p:nvSpPr>
        <p:spPr>
          <a:xfrm>
            <a:off x="11416483" y="2373140"/>
            <a:ext cx="2162328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 Copy Strategy</a:t>
            </a:r>
          </a:p>
        </p:txBody>
      </p:sp>
      <p:grpSp>
        <p:nvGrpSpPr>
          <p:cNvPr id="69" name="Group 11">
            <a:extLst>
              <a:ext uri="{FF2B5EF4-FFF2-40B4-BE49-F238E27FC236}">
                <a16:creationId xmlns:a16="http://schemas.microsoft.com/office/drawing/2014/main" id="{1B78F4C6-6AF1-4AF2-92FA-329F70211177}"/>
              </a:ext>
            </a:extLst>
          </p:cNvPr>
          <p:cNvGrpSpPr/>
          <p:nvPr/>
        </p:nvGrpSpPr>
        <p:grpSpPr>
          <a:xfrm>
            <a:off x="4962103" y="2273756"/>
            <a:ext cx="2444345" cy="515605"/>
            <a:chOff x="0" y="0"/>
            <a:chExt cx="569502" cy="135797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456A63E3-8CC3-4797-98A9-505E112196BF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A6F6DFFF-0338-4C5B-AAB0-B5B84332E6F6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8" name="TextBox 23">
            <a:extLst>
              <a:ext uri="{FF2B5EF4-FFF2-40B4-BE49-F238E27FC236}">
                <a16:creationId xmlns:a16="http://schemas.microsoft.com/office/drawing/2014/main" id="{6B2316AF-B288-40FE-81DF-39272395E53D}"/>
              </a:ext>
            </a:extLst>
          </p:cNvPr>
          <p:cNvSpPr txBox="1"/>
          <p:nvPr/>
        </p:nvSpPr>
        <p:spPr>
          <a:xfrm>
            <a:off x="5066700" y="2349287"/>
            <a:ext cx="2162328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 Fixed Strategy</a:t>
            </a:r>
          </a:p>
        </p:txBody>
      </p:sp>
      <p:sp>
        <p:nvSpPr>
          <p:cNvPr id="73" name="Freeform 20">
            <a:extLst>
              <a:ext uri="{FF2B5EF4-FFF2-40B4-BE49-F238E27FC236}">
                <a16:creationId xmlns:a16="http://schemas.microsoft.com/office/drawing/2014/main" id="{62E12C85-E0E7-4C9F-B34C-D5A946879E06}"/>
              </a:ext>
            </a:extLst>
          </p:cNvPr>
          <p:cNvSpPr/>
          <p:nvPr/>
        </p:nvSpPr>
        <p:spPr>
          <a:xfrm>
            <a:off x="14010165" y="7184869"/>
            <a:ext cx="4128631" cy="2816067"/>
          </a:xfrm>
          <a:custGeom>
            <a:avLst/>
            <a:gdLst/>
            <a:ahLst/>
            <a:cxnLst/>
            <a:rect l="l" t="t" r="r" b="b"/>
            <a:pathLst>
              <a:path w="5126836" h="3409346">
                <a:moveTo>
                  <a:pt x="0" y="0"/>
                </a:moveTo>
                <a:lnTo>
                  <a:pt x="5126837" y="0"/>
                </a:lnTo>
                <a:lnTo>
                  <a:pt x="5126837" y="3409347"/>
                </a:lnTo>
                <a:lnTo>
                  <a:pt x="0" y="3409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44098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4E3D3D-A1C3-4B3B-BFD9-0A9BEC9816BB}"/>
              </a:ext>
            </a:extLst>
          </p:cNvPr>
          <p:cNvSpPr/>
          <p:nvPr/>
        </p:nvSpPr>
        <p:spPr>
          <a:xfrm>
            <a:off x="990600" y="784044"/>
            <a:ext cx="271286" cy="9465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DF6CCA-A701-4C23-9B1B-99CD080331C1}"/>
              </a:ext>
            </a:extLst>
          </p:cNvPr>
          <p:cNvSpPr/>
          <p:nvPr/>
        </p:nvSpPr>
        <p:spPr>
          <a:xfrm>
            <a:off x="1320934" y="784044"/>
            <a:ext cx="271286" cy="9465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ED4AB-74B5-4C47-8BAA-CC4B5C331FA8}"/>
              </a:ext>
            </a:extLst>
          </p:cNvPr>
          <p:cNvSpPr txBox="1"/>
          <p:nvPr/>
        </p:nvSpPr>
        <p:spPr>
          <a:xfrm>
            <a:off x="1753284" y="14565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Bahnschrift" panose="020B0502040204020203" pitchFamily="34" charset="0"/>
              </a:rPr>
              <a:t>서비스 소개 </a:t>
            </a:r>
            <a:r>
              <a:rPr lang="en-US" altLang="ko-KR" dirty="0">
                <a:solidFill>
                  <a:srgbClr val="000000"/>
                </a:solidFill>
                <a:latin typeface="Bahnschrift" panose="020B0502040204020203" pitchFamily="34" charset="0"/>
              </a:rPr>
              <a:t>: Market Condition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7828ED6-2652-4917-959B-2AB52BF81B7A}"/>
              </a:ext>
            </a:extLst>
          </p:cNvPr>
          <p:cNvSpPr txBox="1"/>
          <p:nvPr/>
        </p:nvSpPr>
        <p:spPr>
          <a:xfrm>
            <a:off x="1789727" y="711239"/>
            <a:ext cx="6611079" cy="74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프로젝트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grpSp>
        <p:nvGrpSpPr>
          <p:cNvPr id="55" name="Group 2">
            <a:extLst>
              <a:ext uri="{FF2B5EF4-FFF2-40B4-BE49-F238E27FC236}">
                <a16:creationId xmlns:a16="http://schemas.microsoft.com/office/drawing/2014/main" id="{FF24A884-D012-4611-9640-C5CC39E2F28E}"/>
              </a:ext>
            </a:extLst>
          </p:cNvPr>
          <p:cNvGrpSpPr/>
          <p:nvPr/>
        </p:nvGrpSpPr>
        <p:grpSpPr>
          <a:xfrm>
            <a:off x="7004356" y="3816260"/>
            <a:ext cx="4190766" cy="3474802"/>
            <a:chOff x="3198596" y="2815122"/>
            <a:chExt cx="2390416" cy="1982029"/>
          </a:xfrm>
        </p:grpSpPr>
        <p:sp>
          <p:nvSpPr>
            <p:cNvPr id="56" name="Right Arrow 4">
              <a:extLst>
                <a:ext uri="{FF2B5EF4-FFF2-40B4-BE49-F238E27FC236}">
                  <a16:creationId xmlns:a16="http://schemas.microsoft.com/office/drawing/2014/main" id="{3F6B3242-3CE3-4F3F-AE9D-E241D5BD84FA}"/>
                </a:ext>
              </a:extLst>
            </p:cNvPr>
            <p:cNvSpPr/>
            <p:nvPr/>
          </p:nvSpPr>
          <p:spPr>
            <a:xfrm rot="10800000">
              <a:off x="3198596" y="3621693"/>
              <a:ext cx="1584176" cy="1175458"/>
            </a:xfrm>
            <a:prstGeom prst="rightArrow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 dirty="0"/>
            </a:p>
          </p:txBody>
        </p:sp>
        <p:sp>
          <p:nvSpPr>
            <p:cNvPr id="57" name="Right Arrow 5">
              <a:extLst>
                <a:ext uri="{FF2B5EF4-FFF2-40B4-BE49-F238E27FC236}">
                  <a16:creationId xmlns:a16="http://schemas.microsoft.com/office/drawing/2014/main" id="{38A32837-FB1F-4412-913D-56BBFF3A3688}"/>
                </a:ext>
              </a:extLst>
            </p:cNvPr>
            <p:cNvSpPr/>
            <p:nvPr/>
          </p:nvSpPr>
          <p:spPr>
            <a:xfrm>
              <a:off x="3886629" y="2815122"/>
              <a:ext cx="1702383" cy="127304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 dirty="0"/>
            </a:p>
          </p:txBody>
        </p:sp>
      </p:grpSp>
      <p:sp>
        <p:nvSpPr>
          <p:cNvPr id="58" name="Block Arc 5">
            <a:extLst>
              <a:ext uri="{FF2B5EF4-FFF2-40B4-BE49-F238E27FC236}">
                <a16:creationId xmlns:a16="http://schemas.microsoft.com/office/drawing/2014/main" id="{23571FE6-F59A-49FE-8983-E3E80EDB5EBF}"/>
              </a:ext>
            </a:extLst>
          </p:cNvPr>
          <p:cNvSpPr/>
          <p:nvPr/>
        </p:nvSpPr>
        <p:spPr>
          <a:xfrm rot="5400000">
            <a:off x="6112795" y="2529289"/>
            <a:ext cx="5838412" cy="5838412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>
              <a:solidFill>
                <a:schemeClr val="tx1"/>
              </a:solidFill>
            </a:endParaRPr>
          </a:p>
        </p:txBody>
      </p:sp>
      <p:sp>
        <p:nvSpPr>
          <p:cNvPr id="59" name="Block Arc 6">
            <a:extLst>
              <a:ext uri="{FF2B5EF4-FFF2-40B4-BE49-F238E27FC236}">
                <a16:creationId xmlns:a16="http://schemas.microsoft.com/office/drawing/2014/main" id="{BC2CC529-A773-4824-958A-BB58CEF20DB7}"/>
              </a:ext>
            </a:extLst>
          </p:cNvPr>
          <p:cNvSpPr/>
          <p:nvPr/>
        </p:nvSpPr>
        <p:spPr>
          <a:xfrm rot="16200000">
            <a:off x="6112795" y="2529289"/>
            <a:ext cx="5838412" cy="5838412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0A6373C-CC98-4971-A6B3-2439249670D5}"/>
              </a:ext>
            </a:extLst>
          </p:cNvPr>
          <p:cNvSpPr txBox="1"/>
          <p:nvPr/>
        </p:nvSpPr>
        <p:spPr>
          <a:xfrm>
            <a:off x="11871160" y="2328451"/>
            <a:ext cx="376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ahnschrift" panose="020B0502040204020203" pitchFamily="34" charset="0"/>
                <a:cs typeface="Arial" pitchFamily="34" charset="0"/>
              </a:rPr>
              <a:t>Option B : Bullish Market</a:t>
            </a:r>
            <a:endParaRPr lang="ko-KR" altLang="en-US" sz="2000" dirty="0"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1C3CFD-DE02-457E-94B8-3073AB09B40E}"/>
              </a:ext>
            </a:extLst>
          </p:cNvPr>
          <p:cNvSpPr txBox="1"/>
          <p:nvPr/>
        </p:nvSpPr>
        <p:spPr>
          <a:xfrm>
            <a:off x="13292910" y="5022321"/>
            <a:ext cx="376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ahnschrift" panose="020B0502040204020203" pitchFamily="34" charset="0"/>
                <a:cs typeface="Arial" pitchFamily="34" charset="0"/>
              </a:rPr>
              <a:t>Fixed Strategy</a:t>
            </a:r>
            <a:endParaRPr lang="ko-KR" altLang="en-US" sz="2000" dirty="0"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21EE86-2271-42E1-815D-F361F12387F1}"/>
              </a:ext>
            </a:extLst>
          </p:cNvPr>
          <p:cNvSpPr txBox="1"/>
          <p:nvPr/>
        </p:nvSpPr>
        <p:spPr>
          <a:xfrm>
            <a:off x="11871160" y="7348759"/>
            <a:ext cx="376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ahnschrift" panose="020B0502040204020203" pitchFamily="34" charset="0"/>
                <a:cs typeface="Arial" pitchFamily="34" charset="0"/>
              </a:rPr>
              <a:t>Custom Strategy</a:t>
            </a:r>
            <a:endParaRPr lang="ko-KR" altLang="en-US" sz="2000" dirty="0"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E7BA00-4630-4694-B1C1-0DF103F0A185}"/>
              </a:ext>
            </a:extLst>
          </p:cNvPr>
          <p:cNvSpPr txBox="1"/>
          <p:nvPr/>
        </p:nvSpPr>
        <p:spPr>
          <a:xfrm>
            <a:off x="2284893" y="2328445"/>
            <a:ext cx="3901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Bahnschrift" panose="020B0502040204020203" pitchFamily="34" charset="0"/>
                <a:cs typeface="Arial" pitchFamily="34" charset="0"/>
              </a:rPr>
              <a:t>Option A : Bearish Market</a:t>
            </a:r>
            <a:endParaRPr lang="ko-KR" altLang="en-US" sz="2000" dirty="0"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FCB58A-85F4-4FF7-9243-15B1B32F4D7F}"/>
              </a:ext>
            </a:extLst>
          </p:cNvPr>
          <p:cNvSpPr txBox="1"/>
          <p:nvPr/>
        </p:nvSpPr>
        <p:spPr>
          <a:xfrm>
            <a:off x="1559794" y="5462167"/>
            <a:ext cx="371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Bahnschrift" panose="020B0502040204020203" pitchFamily="34" charset="0"/>
                <a:cs typeface="Arial" pitchFamily="34" charset="0"/>
              </a:rPr>
              <a:t>Hedge</a:t>
            </a:r>
            <a:r>
              <a:rPr lang="ko-KR" altLang="en-US" sz="2000" dirty="0">
                <a:latin typeface="Bahnschrift" panose="020B0502040204020203" pitchFamily="34" charset="0"/>
                <a:cs typeface="Arial" pitchFamily="34" charset="0"/>
              </a:rPr>
              <a:t> </a:t>
            </a:r>
            <a:r>
              <a:rPr lang="en-US" altLang="ko-KR" sz="2000" dirty="0">
                <a:latin typeface="Bahnschrift" panose="020B0502040204020203" pitchFamily="34" charset="0"/>
                <a:cs typeface="Arial" pitchFamily="34" charset="0"/>
              </a:rPr>
              <a:t>Mode</a:t>
            </a:r>
            <a:endParaRPr lang="ko-KR" altLang="en-US" sz="2000" dirty="0"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4B6B4F4-0581-4E4F-8C25-908A956E8DE8}"/>
              </a:ext>
            </a:extLst>
          </p:cNvPr>
          <p:cNvSpPr txBox="1"/>
          <p:nvPr/>
        </p:nvSpPr>
        <p:spPr>
          <a:xfrm>
            <a:off x="2117131" y="7286997"/>
            <a:ext cx="3901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Bahnschrift" panose="020B0502040204020203" pitchFamily="34" charset="0"/>
                <a:cs typeface="Arial" pitchFamily="34" charset="0"/>
              </a:rPr>
              <a:t>Copy Strategy</a:t>
            </a:r>
            <a:endParaRPr lang="ko-KR" altLang="en-US" sz="2000" dirty="0"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7B7182F-C6D1-4604-9C64-031B2398822A}"/>
              </a:ext>
            </a:extLst>
          </p:cNvPr>
          <p:cNvSpPr txBox="1"/>
          <p:nvPr/>
        </p:nvSpPr>
        <p:spPr>
          <a:xfrm>
            <a:off x="9179181" y="4728002"/>
            <a:ext cx="171313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cs typeface="Arial" pitchFamily="34" charset="0"/>
              </a:rPr>
              <a:t>Option A</a:t>
            </a:r>
            <a:endParaRPr lang="ko-KR" altLang="en-US" sz="2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B78C4C2-BE07-433E-87E6-ACC7E7E5F955}"/>
              </a:ext>
            </a:extLst>
          </p:cNvPr>
          <p:cNvSpPr txBox="1"/>
          <p:nvPr/>
        </p:nvSpPr>
        <p:spPr>
          <a:xfrm>
            <a:off x="7381003" y="6048656"/>
            <a:ext cx="171313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cs typeface="Arial" pitchFamily="34" charset="0"/>
              </a:rPr>
              <a:t>Option B</a:t>
            </a:r>
            <a:endParaRPr lang="ko-KR" altLang="en-US" sz="21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68" name="Elbow Connector 29">
            <a:extLst>
              <a:ext uri="{FF2B5EF4-FFF2-40B4-BE49-F238E27FC236}">
                <a16:creationId xmlns:a16="http://schemas.microsoft.com/office/drawing/2014/main" id="{13CD9BAD-D82B-42D6-8FBD-BED8593DF419}"/>
              </a:ext>
            </a:extLst>
          </p:cNvPr>
          <p:cNvCxnSpPr/>
          <p:nvPr/>
        </p:nvCxnSpPr>
        <p:spPr>
          <a:xfrm rot="10800000">
            <a:off x="6315134" y="7555923"/>
            <a:ext cx="1166430" cy="398668"/>
          </a:xfrm>
          <a:prstGeom prst="bentConnector3">
            <a:avLst/>
          </a:prstGeom>
          <a:ln w="38100">
            <a:solidFill>
              <a:srgbClr val="FF5757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30">
            <a:extLst>
              <a:ext uri="{FF2B5EF4-FFF2-40B4-BE49-F238E27FC236}">
                <a16:creationId xmlns:a16="http://schemas.microsoft.com/office/drawing/2014/main" id="{FDCBA65F-1384-4591-8398-FFBF28E886F7}"/>
              </a:ext>
            </a:extLst>
          </p:cNvPr>
          <p:cNvCxnSpPr>
            <a:cxnSpLocks/>
          </p:cNvCxnSpPr>
          <p:nvPr/>
        </p:nvCxnSpPr>
        <p:spPr>
          <a:xfrm>
            <a:off x="11846106" y="4261405"/>
            <a:ext cx="2435894" cy="565984"/>
          </a:xfrm>
          <a:prstGeom prst="bentConnector3">
            <a:avLst>
              <a:gd name="adj1" fmla="val 100894"/>
            </a:avLst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31">
            <a:extLst>
              <a:ext uri="{FF2B5EF4-FFF2-40B4-BE49-F238E27FC236}">
                <a16:creationId xmlns:a16="http://schemas.microsoft.com/office/drawing/2014/main" id="{D9780EF9-B3C5-4D58-A762-F03462265278}"/>
              </a:ext>
            </a:extLst>
          </p:cNvPr>
          <p:cNvCxnSpPr/>
          <p:nvPr/>
        </p:nvCxnSpPr>
        <p:spPr>
          <a:xfrm flipH="1" flipV="1">
            <a:off x="4433686" y="6329250"/>
            <a:ext cx="2026766" cy="559338"/>
          </a:xfrm>
          <a:prstGeom prst="bentConnector2">
            <a:avLst/>
          </a:prstGeom>
          <a:ln w="38100">
            <a:solidFill>
              <a:srgbClr val="FF5757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30">
            <a:extLst>
              <a:ext uri="{FF2B5EF4-FFF2-40B4-BE49-F238E27FC236}">
                <a16:creationId xmlns:a16="http://schemas.microsoft.com/office/drawing/2014/main" id="{C062057C-DCA4-4C05-9281-200CA4BFD297}"/>
              </a:ext>
            </a:extLst>
          </p:cNvPr>
          <p:cNvSpPr/>
          <p:nvPr/>
        </p:nvSpPr>
        <p:spPr>
          <a:xfrm>
            <a:off x="10218513" y="2692099"/>
            <a:ext cx="540060" cy="5400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72" name="Oval 31">
            <a:extLst>
              <a:ext uri="{FF2B5EF4-FFF2-40B4-BE49-F238E27FC236}">
                <a16:creationId xmlns:a16="http://schemas.microsoft.com/office/drawing/2014/main" id="{BACCB92A-A8DC-458F-A3C2-EDF0D63E71C4}"/>
              </a:ext>
            </a:extLst>
          </p:cNvPr>
          <p:cNvSpPr/>
          <p:nvPr/>
        </p:nvSpPr>
        <p:spPr>
          <a:xfrm>
            <a:off x="11359389" y="4000385"/>
            <a:ext cx="540060" cy="5400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73" name="Oval 32">
            <a:extLst>
              <a:ext uri="{FF2B5EF4-FFF2-40B4-BE49-F238E27FC236}">
                <a16:creationId xmlns:a16="http://schemas.microsoft.com/office/drawing/2014/main" id="{5A88E571-5934-43E9-915E-9B084591AD0C}"/>
              </a:ext>
            </a:extLst>
          </p:cNvPr>
          <p:cNvSpPr/>
          <p:nvPr/>
        </p:nvSpPr>
        <p:spPr>
          <a:xfrm>
            <a:off x="10218513" y="7685309"/>
            <a:ext cx="540060" cy="5400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74" name="Oval 33">
            <a:extLst>
              <a:ext uri="{FF2B5EF4-FFF2-40B4-BE49-F238E27FC236}">
                <a16:creationId xmlns:a16="http://schemas.microsoft.com/office/drawing/2014/main" id="{B0780130-E936-42C4-977F-620E35A56A58}"/>
              </a:ext>
            </a:extLst>
          </p:cNvPr>
          <p:cNvSpPr/>
          <p:nvPr/>
        </p:nvSpPr>
        <p:spPr>
          <a:xfrm>
            <a:off x="7375961" y="7685309"/>
            <a:ext cx="540060" cy="540060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75" name="Oval 34">
            <a:extLst>
              <a:ext uri="{FF2B5EF4-FFF2-40B4-BE49-F238E27FC236}">
                <a16:creationId xmlns:a16="http://schemas.microsoft.com/office/drawing/2014/main" id="{C02E38A4-F460-4D61-847E-048D0DCE9A0C}"/>
              </a:ext>
            </a:extLst>
          </p:cNvPr>
          <p:cNvSpPr/>
          <p:nvPr/>
        </p:nvSpPr>
        <p:spPr>
          <a:xfrm>
            <a:off x="7375961" y="2692099"/>
            <a:ext cx="540060" cy="540060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76" name="Oval 35">
            <a:extLst>
              <a:ext uri="{FF2B5EF4-FFF2-40B4-BE49-F238E27FC236}">
                <a16:creationId xmlns:a16="http://schemas.microsoft.com/office/drawing/2014/main" id="{D2AA185B-AE5C-4726-9848-3980DC481819}"/>
              </a:ext>
            </a:extLst>
          </p:cNvPr>
          <p:cNvSpPr/>
          <p:nvPr/>
        </p:nvSpPr>
        <p:spPr>
          <a:xfrm>
            <a:off x="6248763" y="6597173"/>
            <a:ext cx="540060" cy="540060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cxnSp>
        <p:nvCxnSpPr>
          <p:cNvPr id="77" name="Elbow Connector 39">
            <a:extLst>
              <a:ext uri="{FF2B5EF4-FFF2-40B4-BE49-F238E27FC236}">
                <a16:creationId xmlns:a16="http://schemas.microsoft.com/office/drawing/2014/main" id="{491B69AC-3BBB-4E37-82C2-443A9B15D6F5}"/>
              </a:ext>
            </a:extLst>
          </p:cNvPr>
          <p:cNvCxnSpPr/>
          <p:nvPr/>
        </p:nvCxnSpPr>
        <p:spPr>
          <a:xfrm rot="10800000" flipH="1">
            <a:off x="10607466" y="7555921"/>
            <a:ext cx="1166430" cy="398668"/>
          </a:xfrm>
          <a:prstGeom prst="bentConnector3">
            <a:avLst/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40">
            <a:extLst>
              <a:ext uri="{FF2B5EF4-FFF2-40B4-BE49-F238E27FC236}">
                <a16:creationId xmlns:a16="http://schemas.microsoft.com/office/drawing/2014/main" id="{660BA648-96E2-4929-B1B1-41428E12A3EE}"/>
              </a:ext>
            </a:extLst>
          </p:cNvPr>
          <p:cNvCxnSpPr/>
          <p:nvPr/>
        </p:nvCxnSpPr>
        <p:spPr>
          <a:xfrm rot="10800000">
            <a:off x="6315134" y="2589343"/>
            <a:ext cx="1166430" cy="398668"/>
          </a:xfrm>
          <a:prstGeom prst="bentConnector3">
            <a:avLst/>
          </a:prstGeom>
          <a:ln w="38100">
            <a:solidFill>
              <a:srgbClr val="FF5757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41">
            <a:extLst>
              <a:ext uri="{FF2B5EF4-FFF2-40B4-BE49-F238E27FC236}">
                <a16:creationId xmlns:a16="http://schemas.microsoft.com/office/drawing/2014/main" id="{A2C701A2-5F46-40D5-A40C-C62B608272C0}"/>
              </a:ext>
            </a:extLst>
          </p:cNvPr>
          <p:cNvCxnSpPr/>
          <p:nvPr/>
        </p:nvCxnSpPr>
        <p:spPr>
          <a:xfrm rot="10800000" flipH="1">
            <a:off x="10607464" y="2589343"/>
            <a:ext cx="1166430" cy="398668"/>
          </a:xfrm>
          <a:prstGeom prst="bentConnector3">
            <a:avLst/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Donut 8">
            <a:extLst>
              <a:ext uri="{FF2B5EF4-FFF2-40B4-BE49-F238E27FC236}">
                <a16:creationId xmlns:a16="http://schemas.microsoft.com/office/drawing/2014/main" id="{4DBB49B0-FC85-4B86-B7D7-3EEACED37B74}"/>
              </a:ext>
            </a:extLst>
          </p:cNvPr>
          <p:cNvSpPr/>
          <p:nvPr/>
        </p:nvSpPr>
        <p:spPr>
          <a:xfrm>
            <a:off x="8992467" y="5954609"/>
            <a:ext cx="512120" cy="61214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1" name="Donut 39">
            <a:extLst>
              <a:ext uri="{FF2B5EF4-FFF2-40B4-BE49-F238E27FC236}">
                <a16:creationId xmlns:a16="http://schemas.microsoft.com/office/drawing/2014/main" id="{C794ABDB-F41C-43F6-890B-AFD9B6A4F8D4}"/>
              </a:ext>
            </a:extLst>
          </p:cNvPr>
          <p:cNvSpPr/>
          <p:nvPr/>
        </p:nvSpPr>
        <p:spPr>
          <a:xfrm>
            <a:off x="8487940" y="4662346"/>
            <a:ext cx="606198" cy="60619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0F5D318-3E80-47BD-A1A1-221702CF35A2}"/>
              </a:ext>
            </a:extLst>
          </p:cNvPr>
          <p:cNvSpPr txBox="1"/>
          <p:nvPr/>
        </p:nvSpPr>
        <p:spPr>
          <a:xfrm>
            <a:off x="3393658" y="7773294"/>
            <a:ext cx="270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최근 수익률을 고려한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유저간 전략 공유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228B3C-97F2-45A5-9E6E-99501B59F382}"/>
              </a:ext>
            </a:extLst>
          </p:cNvPr>
          <p:cNvSpPr txBox="1"/>
          <p:nvPr/>
        </p:nvSpPr>
        <p:spPr>
          <a:xfrm>
            <a:off x="2301798" y="4705323"/>
            <a:ext cx="3018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안정적 목표 수익 제시와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위험의 최소화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FB66B0-8DC2-49CA-9891-D4D0E9755784}"/>
              </a:ext>
            </a:extLst>
          </p:cNvPr>
          <p:cNvSpPr txBox="1"/>
          <p:nvPr/>
        </p:nvSpPr>
        <p:spPr>
          <a:xfrm>
            <a:off x="2643065" y="2788675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하락장에 따른 리스크 감소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4BC52C9-333E-44E3-840A-F53D1F8AFF8B}"/>
              </a:ext>
            </a:extLst>
          </p:cNvPr>
          <p:cNvSpPr txBox="1"/>
          <p:nvPr/>
        </p:nvSpPr>
        <p:spPr>
          <a:xfrm>
            <a:off x="12030771" y="2754499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상승장에 따른 리스크 확대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622E241-BF29-49B6-BB9E-BC9D4F250701}"/>
              </a:ext>
            </a:extLst>
          </p:cNvPr>
          <p:cNvSpPr txBox="1"/>
          <p:nvPr/>
        </p:nvSpPr>
        <p:spPr>
          <a:xfrm>
            <a:off x="13292909" y="5462167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최근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3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년간의 데이터에 근거한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안정적 수익 모델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71FD3A4-82E4-424C-A624-BA50F700E253}"/>
              </a:ext>
            </a:extLst>
          </p:cNvPr>
          <p:cNvSpPr txBox="1"/>
          <p:nvPr/>
        </p:nvSpPr>
        <p:spPr>
          <a:xfrm>
            <a:off x="11896184" y="7792691"/>
            <a:ext cx="318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상세한 요구사항을 실행할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기능 구현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</p:txBody>
      </p:sp>
      <p:sp>
        <p:nvSpPr>
          <p:cNvPr id="88" name="Freeform 26">
            <a:extLst>
              <a:ext uri="{FF2B5EF4-FFF2-40B4-BE49-F238E27FC236}">
                <a16:creationId xmlns:a16="http://schemas.microsoft.com/office/drawing/2014/main" id="{FB1807C2-5FBB-47C2-99AF-D933BD40F7C9}"/>
              </a:ext>
            </a:extLst>
          </p:cNvPr>
          <p:cNvSpPr/>
          <p:nvPr/>
        </p:nvSpPr>
        <p:spPr>
          <a:xfrm>
            <a:off x="76200" y="8085516"/>
            <a:ext cx="3130129" cy="2163384"/>
          </a:xfrm>
          <a:custGeom>
            <a:avLst/>
            <a:gdLst/>
            <a:ahLst/>
            <a:cxnLst/>
            <a:rect l="l" t="t" r="r" b="b"/>
            <a:pathLst>
              <a:path w="3644339" h="2461448">
                <a:moveTo>
                  <a:pt x="0" y="0"/>
                </a:moveTo>
                <a:lnTo>
                  <a:pt x="3644339" y="0"/>
                </a:lnTo>
                <a:lnTo>
                  <a:pt x="3644339" y="2461448"/>
                </a:lnTo>
                <a:lnTo>
                  <a:pt x="0" y="2461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66546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4E3D3D-A1C3-4B3B-BFD9-0A9BEC9816BB}"/>
              </a:ext>
            </a:extLst>
          </p:cNvPr>
          <p:cNvSpPr/>
          <p:nvPr/>
        </p:nvSpPr>
        <p:spPr>
          <a:xfrm>
            <a:off x="990600" y="784044"/>
            <a:ext cx="271286" cy="9465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DF6CCA-A701-4C23-9B1B-99CD080331C1}"/>
              </a:ext>
            </a:extLst>
          </p:cNvPr>
          <p:cNvSpPr/>
          <p:nvPr/>
        </p:nvSpPr>
        <p:spPr>
          <a:xfrm>
            <a:off x="1320934" y="784044"/>
            <a:ext cx="271286" cy="9465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ED4AB-74B5-4C47-8BAA-CC4B5C331FA8}"/>
              </a:ext>
            </a:extLst>
          </p:cNvPr>
          <p:cNvSpPr txBox="1"/>
          <p:nvPr/>
        </p:nvSpPr>
        <p:spPr>
          <a:xfrm>
            <a:off x="1753284" y="14565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Bahnschrift" panose="020B0502040204020203" pitchFamily="34" charset="0"/>
              </a:rPr>
              <a:t>Add</a:t>
            </a:r>
            <a:r>
              <a:rPr lang="ko-KR" altLang="en-US" dirty="0">
                <a:solidFill>
                  <a:srgbClr val="000000"/>
                </a:solidFill>
                <a:latin typeface="Bahnschrift" panose="020B0502040204020203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Bahnschrift" panose="020B0502040204020203" pitchFamily="34" charset="0"/>
              </a:rPr>
              <a:t>Features </a:t>
            </a:r>
            <a:r>
              <a:rPr lang="en-US" altLang="ko-KR" sz="1800" dirty="0">
                <a:solidFill>
                  <a:srgbClr val="000000"/>
                </a:solidFill>
                <a:latin typeface="Bahnschrift" panose="020B0502040204020203" pitchFamily="34" charset="0"/>
              </a:rPr>
              <a:t>:  Hedge Mode</a:t>
            </a:r>
            <a:endParaRPr lang="ko-KR" altLang="en-US" sz="1800" dirty="0">
              <a:latin typeface="Bahnschrift" panose="020B0502040204020203" pitchFamily="34" charset="0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7828ED6-2652-4917-959B-2AB52BF81B7A}"/>
              </a:ext>
            </a:extLst>
          </p:cNvPr>
          <p:cNvSpPr txBox="1"/>
          <p:nvPr/>
        </p:nvSpPr>
        <p:spPr>
          <a:xfrm>
            <a:off x="1789727" y="711239"/>
            <a:ext cx="6611079" cy="74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프로젝트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4F01683-4A0D-4437-B1EF-E43B5D0C5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827" y="2090309"/>
            <a:ext cx="4457700" cy="29908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B14BF2-DB3F-4E3B-9048-00631DFF4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414" y="1729710"/>
            <a:ext cx="5266667" cy="40095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F12E4F0-B5D2-48E8-BB95-9E7B1FFA6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299" y="5802846"/>
            <a:ext cx="6859563" cy="332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98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>
            <a:extLst>
              <a:ext uri="{FF2B5EF4-FFF2-40B4-BE49-F238E27FC236}">
                <a16:creationId xmlns:a16="http://schemas.microsoft.com/office/drawing/2014/main" id="{CD4D36AC-8371-4289-8FD3-841279CBB3DA}"/>
              </a:ext>
            </a:extLst>
          </p:cNvPr>
          <p:cNvSpPr/>
          <p:nvPr/>
        </p:nvSpPr>
        <p:spPr>
          <a:xfrm>
            <a:off x="5185323" y="492351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9">
            <a:extLst>
              <a:ext uri="{FF2B5EF4-FFF2-40B4-BE49-F238E27FC236}">
                <a16:creationId xmlns:a16="http://schemas.microsoft.com/office/drawing/2014/main" id="{09FE813A-6E6B-43E1-BF81-FED6C11BECBE}"/>
              </a:ext>
            </a:extLst>
          </p:cNvPr>
          <p:cNvSpPr txBox="1"/>
          <p:nvPr/>
        </p:nvSpPr>
        <p:spPr>
          <a:xfrm>
            <a:off x="5323520" y="4996257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02</a:t>
            </a:r>
          </a:p>
        </p:txBody>
      </p:sp>
      <p:sp>
        <p:nvSpPr>
          <p:cNvPr id="4" name="TextBox 34">
            <a:extLst>
              <a:ext uri="{FF2B5EF4-FFF2-40B4-BE49-F238E27FC236}">
                <a16:creationId xmlns:a16="http://schemas.microsoft.com/office/drawing/2014/main" id="{38579FE4-D9D9-4E72-90B5-365828944667}"/>
              </a:ext>
            </a:extLst>
          </p:cNvPr>
          <p:cNvSpPr txBox="1"/>
          <p:nvPr/>
        </p:nvSpPr>
        <p:spPr>
          <a:xfrm>
            <a:off x="6096000" y="4914655"/>
            <a:ext cx="8190968" cy="45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설계 </a:t>
            </a:r>
            <a:r>
              <a:rPr lang="en-US" altLang="ko-KR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Menus,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User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Action,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ERD,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개발환경</a:t>
            </a:r>
            <a:endParaRPr lang="en-US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7339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4E3D3D-A1C3-4B3B-BFD9-0A9BEC9816BB}"/>
              </a:ext>
            </a:extLst>
          </p:cNvPr>
          <p:cNvSpPr/>
          <p:nvPr/>
        </p:nvSpPr>
        <p:spPr>
          <a:xfrm>
            <a:off x="990600" y="784044"/>
            <a:ext cx="271286" cy="9465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DF6CCA-A701-4C23-9B1B-99CD080331C1}"/>
              </a:ext>
            </a:extLst>
          </p:cNvPr>
          <p:cNvSpPr/>
          <p:nvPr/>
        </p:nvSpPr>
        <p:spPr>
          <a:xfrm>
            <a:off x="1320934" y="784044"/>
            <a:ext cx="271286" cy="9465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ED4AB-74B5-4C47-8BAA-CC4B5C331FA8}"/>
              </a:ext>
            </a:extLst>
          </p:cNvPr>
          <p:cNvSpPr txBox="1"/>
          <p:nvPr/>
        </p:nvSpPr>
        <p:spPr>
          <a:xfrm>
            <a:off x="1753284" y="14565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Bahnschrift" panose="020B0502040204020203" pitchFamily="34" charset="0"/>
              </a:rPr>
              <a:t>Add</a:t>
            </a:r>
            <a:r>
              <a:rPr lang="ko-KR" altLang="en-US" dirty="0">
                <a:solidFill>
                  <a:srgbClr val="000000"/>
                </a:solidFill>
                <a:latin typeface="Bahnschrift" panose="020B0502040204020203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Bahnschrift" panose="020B0502040204020203" pitchFamily="34" charset="0"/>
              </a:rPr>
              <a:t>Features </a:t>
            </a:r>
            <a:r>
              <a:rPr lang="en-US" altLang="ko-KR" sz="1800" dirty="0">
                <a:solidFill>
                  <a:srgbClr val="000000"/>
                </a:solidFill>
                <a:latin typeface="Bahnschrift" panose="020B0502040204020203" pitchFamily="34" charset="0"/>
              </a:rPr>
              <a:t>:  Hedge Mode</a:t>
            </a:r>
            <a:endParaRPr lang="ko-KR" altLang="en-US" sz="1800" dirty="0">
              <a:latin typeface="Bahnschrift" panose="020B0502040204020203" pitchFamily="34" charset="0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7828ED6-2652-4917-959B-2AB52BF81B7A}"/>
              </a:ext>
            </a:extLst>
          </p:cNvPr>
          <p:cNvSpPr txBox="1"/>
          <p:nvPr/>
        </p:nvSpPr>
        <p:spPr>
          <a:xfrm>
            <a:off x="1789727" y="711239"/>
            <a:ext cx="6611079" cy="74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프로젝트 설계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3088D3-6B8C-4DAF-899D-0D6505BBF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1762947"/>
            <a:ext cx="3521152" cy="17084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24A2F14-5C43-4BAB-B9E3-E80C735F1A3C}"/>
              </a:ext>
            </a:extLst>
          </p:cNvPr>
          <p:cNvSpPr/>
          <p:nvPr/>
        </p:nvSpPr>
        <p:spPr>
          <a:xfrm>
            <a:off x="9829800" y="2019300"/>
            <a:ext cx="25146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7E31D217-2C23-4683-8844-A01564383618}"/>
              </a:ext>
            </a:extLst>
          </p:cNvPr>
          <p:cNvSpPr txBox="1"/>
          <p:nvPr/>
        </p:nvSpPr>
        <p:spPr>
          <a:xfrm>
            <a:off x="10005936" y="2215859"/>
            <a:ext cx="2162328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2400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295270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0866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4E3D3D-A1C3-4B3B-BFD9-0A9BEC9816BB}"/>
              </a:ext>
            </a:extLst>
          </p:cNvPr>
          <p:cNvSpPr/>
          <p:nvPr/>
        </p:nvSpPr>
        <p:spPr>
          <a:xfrm>
            <a:off x="990600" y="784044"/>
            <a:ext cx="271286" cy="9465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DF6CCA-A701-4C23-9B1B-99CD080331C1}"/>
              </a:ext>
            </a:extLst>
          </p:cNvPr>
          <p:cNvSpPr/>
          <p:nvPr/>
        </p:nvSpPr>
        <p:spPr>
          <a:xfrm>
            <a:off x="1320934" y="784044"/>
            <a:ext cx="271286" cy="9465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ED4AB-74B5-4C47-8BAA-CC4B5C331FA8}"/>
              </a:ext>
            </a:extLst>
          </p:cNvPr>
          <p:cNvSpPr txBox="1"/>
          <p:nvPr/>
        </p:nvSpPr>
        <p:spPr>
          <a:xfrm>
            <a:off x="1753284" y="14565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Bahnschrift" panose="020B0502040204020203" pitchFamily="34" charset="0"/>
              </a:rPr>
              <a:t>Information Architecture </a:t>
            </a:r>
            <a:r>
              <a:rPr lang="en-US" altLang="ko-KR" sz="1400" dirty="0">
                <a:solidFill>
                  <a:srgbClr val="000000"/>
                </a:solidFill>
                <a:latin typeface="Bahnschrift" panose="020B0502040204020203" pitchFamily="34" charset="0"/>
              </a:rPr>
              <a:t>: user story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7828ED6-2652-4917-959B-2AB52BF81B7A}"/>
              </a:ext>
            </a:extLst>
          </p:cNvPr>
          <p:cNvSpPr txBox="1"/>
          <p:nvPr/>
        </p:nvSpPr>
        <p:spPr>
          <a:xfrm>
            <a:off x="1789727" y="711239"/>
            <a:ext cx="6611079" cy="74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프로젝트 설계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7E31D217-2C23-4683-8844-A01564383618}"/>
              </a:ext>
            </a:extLst>
          </p:cNvPr>
          <p:cNvSpPr txBox="1"/>
          <p:nvPr/>
        </p:nvSpPr>
        <p:spPr>
          <a:xfrm>
            <a:off x="10005936" y="2215859"/>
            <a:ext cx="2162328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2400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Min</a:t>
            </a:r>
          </a:p>
        </p:txBody>
      </p:sp>
      <p:sp>
        <p:nvSpPr>
          <p:cNvPr id="17" name="Google Shape;297;g284785a2eaf_0_107">
            <a:extLst>
              <a:ext uri="{FF2B5EF4-FFF2-40B4-BE49-F238E27FC236}">
                <a16:creationId xmlns:a16="http://schemas.microsoft.com/office/drawing/2014/main" id="{27BDC7D0-9C6A-4660-AE3C-FCA645320EFE}"/>
              </a:ext>
            </a:extLst>
          </p:cNvPr>
          <p:cNvSpPr/>
          <p:nvPr/>
        </p:nvSpPr>
        <p:spPr>
          <a:xfrm>
            <a:off x="1643626" y="6106932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dk1"/>
                </a:solidFill>
                <a:latin typeface="+mj-ea"/>
                <a:ea typeface="+mj-ea"/>
              </a:rPr>
              <a:t>API</a:t>
            </a:r>
            <a:endParaRPr sz="2000" b="1" dirty="0">
              <a:latin typeface="+mj-ea"/>
              <a:ea typeface="+mj-ea"/>
            </a:endParaRPr>
          </a:p>
        </p:txBody>
      </p:sp>
      <p:sp>
        <p:nvSpPr>
          <p:cNvPr id="19" name="Google Shape;297;g284785a2eaf_0_107">
            <a:extLst>
              <a:ext uri="{FF2B5EF4-FFF2-40B4-BE49-F238E27FC236}">
                <a16:creationId xmlns:a16="http://schemas.microsoft.com/office/drawing/2014/main" id="{8513B2D0-95E0-4FDB-A986-07E2B41BB865}"/>
              </a:ext>
            </a:extLst>
          </p:cNvPr>
          <p:cNvSpPr/>
          <p:nvPr/>
        </p:nvSpPr>
        <p:spPr>
          <a:xfrm>
            <a:off x="11486968" y="6105660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dk1"/>
                </a:solidFill>
                <a:latin typeface="+mj-ea"/>
                <a:ea typeface="+mj-ea"/>
              </a:rPr>
              <a:t>Info</a:t>
            </a:r>
            <a:endParaRPr sz="2000" b="1" dirty="0">
              <a:latin typeface="+mj-ea"/>
              <a:ea typeface="+mj-ea"/>
            </a:endParaRPr>
          </a:p>
        </p:txBody>
      </p:sp>
      <p:sp>
        <p:nvSpPr>
          <p:cNvPr id="20" name="Google Shape;297;g284785a2eaf_0_107">
            <a:extLst>
              <a:ext uri="{FF2B5EF4-FFF2-40B4-BE49-F238E27FC236}">
                <a16:creationId xmlns:a16="http://schemas.microsoft.com/office/drawing/2014/main" id="{FAD14BD7-B24D-4C0E-9D66-CDB117931FFE}"/>
              </a:ext>
            </a:extLst>
          </p:cNvPr>
          <p:cNvSpPr/>
          <p:nvPr/>
        </p:nvSpPr>
        <p:spPr>
          <a:xfrm>
            <a:off x="8207896" y="6105660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dk1"/>
                </a:solidFill>
                <a:latin typeface="+mj-ea"/>
                <a:ea typeface="+mj-ea"/>
              </a:rPr>
              <a:t>State/</a:t>
            </a:r>
            <a:br>
              <a:rPr lang="en-US" altLang="ko-KR" sz="2000" b="1" dirty="0">
                <a:solidFill>
                  <a:schemeClr val="dk1"/>
                </a:solidFill>
                <a:latin typeface="+mj-ea"/>
                <a:ea typeface="+mj-ea"/>
              </a:rPr>
            </a:br>
            <a:r>
              <a:rPr lang="en-US" altLang="ko-KR" sz="2000" b="1" dirty="0">
                <a:solidFill>
                  <a:schemeClr val="dk1"/>
                </a:solidFill>
                <a:latin typeface="+mj-ea"/>
                <a:ea typeface="+mj-ea"/>
              </a:rPr>
              <a:t>Record</a:t>
            </a:r>
            <a:endParaRPr sz="2000" b="1" dirty="0">
              <a:latin typeface="+mj-ea"/>
              <a:ea typeface="+mj-ea"/>
            </a:endParaRPr>
          </a:p>
        </p:txBody>
      </p:sp>
      <p:sp>
        <p:nvSpPr>
          <p:cNvPr id="21" name="Google Shape;297;g284785a2eaf_0_107">
            <a:extLst>
              <a:ext uri="{FF2B5EF4-FFF2-40B4-BE49-F238E27FC236}">
                <a16:creationId xmlns:a16="http://schemas.microsoft.com/office/drawing/2014/main" id="{F90C81B1-7181-4298-B5FB-EFAE63B46B3C}"/>
              </a:ext>
            </a:extLst>
          </p:cNvPr>
          <p:cNvSpPr/>
          <p:nvPr/>
        </p:nvSpPr>
        <p:spPr>
          <a:xfrm>
            <a:off x="4922698" y="6109888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dk1"/>
                </a:solidFill>
                <a:latin typeface="+mj-ea"/>
                <a:ea typeface="+mj-ea"/>
              </a:rPr>
              <a:t>Trade</a:t>
            </a:r>
            <a:endParaRPr sz="2000" b="1" dirty="0">
              <a:latin typeface="+mj-ea"/>
              <a:ea typeface="+mj-ea"/>
            </a:endParaRPr>
          </a:p>
        </p:txBody>
      </p:sp>
      <p:sp>
        <p:nvSpPr>
          <p:cNvPr id="23" name="Google Shape;297;g284785a2eaf_0_107">
            <a:extLst>
              <a:ext uri="{FF2B5EF4-FFF2-40B4-BE49-F238E27FC236}">
                <a16:creationId xmlns:a16="http://schemas.microsoft.com/office/drawing/2014/main" id="{B3898F99-60F9-4ED4-987A-DB6A82FFAB80}"/>
              </a:ext>
            </a:extLst>
          </p:cNvPr>
          <p:cNvSpPr/>
          <p:nvPr/>
        </p:nvSpPr>
        <p:spPr>
          <a:xfrm>
            <a:off x="14772166" y="6105660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dk1"/>
                </a:solidFill>
                <a:latin typeface="+mj-ea"/>
                <a:ea typeface="+mj-ea"/>
              </a:rPr>
              <a:t>Logout</a:t>
            </a:r>
            <a:endParaRPr sz="2000" b="1" dirty="0">
              <a:latin typeface="+mj-ea"/>
              <a:ea typeface="+mj-ea"/>
            </a:endParaRPr>
          </a:p>
        </p:txBody>
      </p:sp>
      <p:sp>
        <p:nvSpPr>
          <p:cNvPr id="24" name="Google Shape;297;g284785a2eaf_0_107">
            <a:extLst>
              <a:ext uri="{FF2B5EF4-FFF2-40B4-BE49-F238E27FC236}">
                <a16:creationId xmlns:a16="http://schemas.microsoft.com/office/drawing/2014/main" id="{161BF260-6E91-413C-ADFC-2C7E4459DC1F}"/>
              </a:ext>
            </a:extLst>
          </p:cNvPr>
          <p:cNvSpPr/>
          <p:nvPr/>
        </p:nvSpPr>
        <p:spPr>
          <a:xfrm>
            <a:off x="4922698" y="8559724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dk1"/>
                </a:solidFill>
                <a:latin typeface="+mj-ea"/>
                <a:ea typeface="+mj-ea"/>
              </a:rPr>
              <a:t>Order Book</a:t>
            </a:r>
            <a:endParaRPr sz="2000" b="1" dirty="0">
              <a:latin typeface="+mj-ea"/>
              <a:ea typeface="+mj-ea"/>
            </a:endParaRPr>
          </a:p>
        </p:txBody>
      </p:sp>
      <p:sp>
        <p:nvSpPr>
          <p:cNvPr id="25" name="Google Shape;297;g284785a2eaf_0_107">
            <a:extLst>
              <a:ext uri="{FF2B5EF4-FFF2-40B4-BE49-F238E27FC236}">
                <a16:creationId xmlns:a16="http://schemas.microsoft.com/office/drawing/2014/main" id="{AB41E7FF-D490-4196-BFF5-CACD62BD6198}"/>
              </a:ext>
            </a:extLst>
          </p:cNvPr>
          <p:cNvSpPr/>
          <p:nvPr/>
        </p:nvSpPr>
        <p:spPr>
          <a:xfrm>
            <a:off x="4922698" y="7335570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dk1"/>
                </a:solidFill>
                <a:latin typeface="+mj-ea"/>
                <a:ea typeface="+mj-ea"/>
              </a:rPr>
              <a:t>Chart</a:t>
            </a:r>
            <a:endParaRPr sz="2000" b="1" dirty="0">
              <a:latin typeface="+mj-ea"/>
              <a:ea typeface="+mj-ea"/>
            </a:endParaRPr>
          </a:p>
        </p:txBody>
      </p:sp>
      <p:sp>
        <p:nvSpPr>
          <p:cNvPr id="26" name="Google Shape;297;g284785a2eaf_0_107">
            <a:extLst>
              <a:ext uri="{FF2B5EF4-FFF2-40B4-BE49-F238E27FC236}">
                <a16:creationId xmlns:a16="http://schemas.microsoft.com/office/drawing/2014/main" id="{4DB936E0-887D-42DE-91CE-B77BA4E5C9B5}"/>
              </a:ext>
            </a:extLst>
          </p:cNvPr>
          <p:cNvSpPr/>
          <p:nvPr/>
        </p:nvSpPr>
        <p:spPr>
          <a:xfrm>
            <a:off x="14767458" y="7335570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dk1"/>
                </a:solidFill>
                <a:latin typeface="+mj-ea"/>
                <a:ea typeface="+mj-ea"/>
              </a:rPr>
              <a:t>My Page</a:t>
            </a:r>
            <a:endParaRPr sz="2000" b="1" dirty="0">
              <a:latin typeface="+mj-ea"/>
              <a:ea typeface="+mj-ea"/>
            </a:endParaRPr>
          </a:p>
        </p:txBody>
      </p:sp>
      <p:sp>
        <p:nvSpPr>
          <p:cNvPr id="31" name="Google Shape;297;g284785a2eaf_0_107">
            <a:extLst>
              <a:ext uri="{FF2B5EF4-FFF2-40B4-BE49-F238E27FC236}">
                <a16:creationId xmlns:a16="http://schemas.microsoft.com/office/drawing/2014/main" id="{C7C291F3-94FD-4A2A-8BA3-41707BBC71AF}"/>
              </a:ext>
            </a:extLst>
          </p:cNvPr>
          <p:cNvSpPr/>
          <p:nvPr/>
        </p:nvSpPr>
        <p:spPr>
          <a:xfrm>
            <a:off x="11486968" y="7335570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dk1"/>
                </a:solidFill>
                <a:latin typeface="+mj-ea"/>
                <a:ea typeface="+mj-ea"/>
              </a:rPr>
              <a:t>Notice</a:t>
            </a:r>
            <a:endParaRPr sz="2000" b="1" dirty="0">
              <a:latin typeface="+mj-ea"/>
              <a:ea typeface="+mj-ea"/>
            </a:endParaRPr>
          </a:p>
        </p:txBody>
      </p:sp>
      <p:sp>
        <p:nvSpPr>
          <p:cNvPr id="32" name="Google Shape;297;g284785a2eaf_0_107">
            <a:extLst>
              <a:ext uri="{FF2B5EF4-FFF2-40B4-BE49-F238E27FC236}">
                <a16:creationId xmlns:a16="http://schemas.microsoft.com/office/drawing/2014/main" id="{51C93483-97AF-4496-88C4-9CA881AAC9AA}"/>
              </a:ext>
            </a:extLst>
          </p:cNvPr>
          <p:cNvSpPr/>
          <p:nvPr/>
        </p:nvSpPr>
        <p:spPr>
          <a:xfrm>
            <a:off x="8206478" y="7335570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dk1"/>
                </a:solidFill>
                <a:latin typeface="+mj-ea"/>
                <a:ea typeface="+mj-ea"/>
              </a:rPr>
              <a:t>Trade</a:t>
            </a:r>
            <a:br>
              <a:rPr lang="en-US" altLang="ko-KR" sz="2000" b="1" dirty="0">
                <a:solidFill>
                  <a:schemeClr val="dk1"/>
                </a:solidFill>
                <a:latin typeface="+mj-ea"/>
                <a:ea typeface="+mj-ea"/>
              </a:rPr>
            </a:br>
            <a:r>
              <a:rPr lang="en-US" altLang="ko-KR" sz="2000" b="1" dirty="0">
                <a:solidFill>
                  <a:schemeClr val="dk1"/>
                </a:solidFill>
                <a:latin typeface="+mj-ea"/>
                <a:ea typeface="+mj-ea"/>
              </a:rPr>
              <a:t>history</a:t>
            </a:r>
            <a:endParaRPr sz="2000" b="1" dirty="0">
              <a:latin typeface="+mj-ea"/>
              <a:ea typeface="+mj-ea"/>
            </a:endParaRPr>
          </a:p>
        </p:txBody>
      </p:sp>
      <p:sp>
        <p:nvSpPr>
          <p:cNvPr id="33" name="Google Shape;297;g284785a2eaf_0_107">
            <a:extLst>
              <a:ext uri="{FF2B5EF4-FFF2-40B4-BE49-F238E27FC236}">
                <a16:creationId xmlns:a16="http://schemas.microsoft.com/office/drawing/2014/main" id="{1D1968BB-6C80-49C8-8051-DE0C4D0EC4A2}"/>
              </a:ext>
            </a:extLst>
          </p:cNvPr>
          <p:cNvSpPr/>
          <p:nvPr/>
        </p:nvSpPr>
        <p:spPr>
          <a:xfrm>
            <a:off x="8234146" y="8559724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dk1"/>
                </a:solidFill>
                <a:latin typeface="+mj-ea"/>
                <a:ea typeface="+mj-ea"/>
              </a:rPr>
              <a:t>Order</a:t>
            </a:r>
            <a:br>
              <a:rPr lang="en-US" altLang="ko-KR" sz="2000" b="1" dirty="0">
                <a:solidFill>
                  <a:schemeClr val="dk1"/>
                </a:solidFill>
                <a:latin typeface="+mj-ea"/>
                <a:ea typeface="+mj-ea"/>
              </a:rPr>
            </a:br>
            <a:r>
              <a:rPr lang="en-US" altLang="ko-KR" sz="2000" b="1" dirty="0">
                <a:solidFill>
                  <a:schemeClr val="dk1"/>
                </a:solidFill>
                <a:latin typeface="+mj-ea"/>
                <a:ea typeface="+mj-ea"/>
              </a:rPr>
              <a:t>history</a:t>
            </a:r>
            <a:endParaRPr sz="2000" b="1" dirty="0">
              <a:latin typeface="+mj-ea"/>
              <a:ea typeface="+mj-ea"/>
            </a:endParaRPr>
          </a:p>
        </p:txBody>
      </p:sp>
      <p:sp>
        <p:nvSpPr>
          <p:cNvPr id="34" name="Google Shape;297;g284785a2eaf_0_107">
            <a:extLst>
              <a:ext uri="{FF2B5EF4-FFF2-40B4-BE49-F238E27FC236}">
                <a16:creationId xmlns:a16="http://schemas.microsoft.com/office/drawing/2014/main" id="{858D9F31-5DD3-4C48-A768-25E80C6C7DBA}"/>
              </a:ext>
            </a:extLst>
          </p:cNvPr>
          <p:cNvSpPr/>
          <p:nvPr/>
        </p:nvSpPr>
        <p:spPr>
          <a:xfrm>
            <a:off x="1643626" y="7335570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dk1"/>
                </a:solidFill>
                <a:latin typeface="+mj-ea"/>
                <a:ea typeface="+mj-ea"/>
              </a:rPr>
              <a:t>Key</a:t>
            </a:r>
            <a:endParaRPr sz="2000" b="1" dirty="0">
              <a:latin typeface="+mj-ea"/>
              <a:ea typeface="+mj-ea"/>
            </a:endParaRPr>
          </a:p>
        </p:txBody>
      </p:sp>
      <p:sp>
        <p:nvSpPr>
          <p:cNvPr id="35" name="Google Shape;297;g284785a2eaf_0_107">
            <a:extLst>
              <a:ext uri="{FF2B5EF4-FFF2-40B4-BE49-F238E27FC236}">
                <a16:creationId xmlns:a16="http://schemas.microsoft.com/office/drawing/2014/main" id="{1662CCB9-646C-4D99-BE31-DC03250570FF}"/>
              </a:ext>
            </a:extLst>
          </p:cNvPr>
          <p:cNvSpPr/>
          <p:nvPr/>
        </p:nvSpPr>
        <p:spPr>
          <a:xfrm>
            <a:off x="1600654" y="3759636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dk1"/>
                </a:solidFill>
                <a:latin typeface="+mj-ea"/>
                <a:ea typeface="+mj-ea"/>
              </a:rPr>
              <a:t>로그인</a:t>
            </a:r>
            <a:endParaRPr sz="2000" b="1" dirty="0">
              <a:latin typeface="+mj-ea"/>
              <a:ea typeface="+mj-ea"/>
            </a:endParaRPr>
          </a:p>
        </p:txBody>
      </p:sp>
      <p:sp>
        <p:nvSpPr>
          <p:cNvPr id="36" name="Google Shape;297;g284785a2eaf_0_107">
            <a:extLst>
              <a:ext uri="{FF2B5EF4-FFF2-40B4-BE49-F238E27FC236}">
                <a16:creationId xmlns:a16="http://schemas.microsoft.com/office/drawing/2014/main" id="{51031EE2-D491-4DB3-8B22-72216ED8ECCE}"/>
              </a:ext>
            </a:extLst>
          </p:cNvPr>
          <p:cNvSpPr/>
          <p:nvPr/>
        </p:nvSpPr>
        <p:spPr>
          <a:xfrm>
            <a:off x="4922698" y="3783644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dk1"/>
                </a:solidFill>
                <a:latin typeface="+mj-ea"/>
                <a:ea typeface="+mj-ea"/>
              </a:rPr>
              <a:t>메인 페이지</a:t>
            </a:r>
            <a:endParaRPr sz="2000" b="1" dirty="0">
              <a:latin typeface="+mj-ea"/>
              <a:ea typeface="+mj-ea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65B5FB7-1AB5-4421-976D-11DE181AE87C}"/>
              </a:ext>
            </a:extLst>
          </p:cNvPr>
          <p:cNvCxnSpPr>
            <a:cxnSpLocks/>
          </p:cNvCxnSpPr>
          <p:nvPr/>
        </p:nvCxnSpPr>
        <p:spPr>
          <a:xfrm>
            <a:off x="3734457" y="4182686"/>
            <a:ext cx="8710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297;g284785a2eaf_0_107">
            <a:extLst>
              <a:ext uri="{FF2B5EF4-FFF2-40B4-BE49-F238E27FC236}">
                <a16:creationId xmlns:a16="http://schemas.microsoft.com/office/drawing/2014/main" id="{42E58CCB-0115-427B-B51A-BCA880B29AF2}"/>
              </a:ext>
            </a:extLst>
          </p:cNvPr>
          <p:cNvSpPr/>
          <p:nvPr/>
        </p:nvSpPr>
        <p:spPr>
          <a:xfrm>
            <a:off x="1600654" y="2139213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dk1"/>
                </a:solidFill>
                <a:latin typeface="+mj-ea"/>
                <a:ea typeface="+mj-ea"/>
              </a:rPr>
              <a:t>회원가입</a:t>
            </a:r>
            <a:endParaRPr sz="2000" b="1" dirty="0">
              <a:latin typeface="+mj-ea"/>
              <a:ea typeface="+mj-ea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F126CB-B5A2-4A60-B234-28D97FD1021A}"/>
              </a:ext>
            </a:extLst>
          </p:cNvPr>
          <p:cNvCxnSpPr>
            <a:cxnSpLocks/>
          </p:cNvCxnSpPr>
          <p:nvPr/>
        </p:nvCxnSpPr>
        <p:spPr>
          <a:xfrm>
            <a:off x="2525942" y="3162300"/>
            <a:ext cx="0" cy="4661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13971BF-9849-44CD-A8E4-8EF0C3DDC616}"/>
              </a:ext>
            </a:extLst>
          </p:cNvPr>
          <p:cNvCxnSpPr>
            <a:cxnSpLocks/>
          </p:cNvCxnSpPr>
          <p:nvPr/>
        </p:nvCxnSpPr>
        <p:spPr>
          <a:xfrm>
            <a:off x="2525942" y="5270924"/>
            <a:ext cx="13177620" cy="478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0F16F81-D734-41E0-8D20-5CE00A163896}"/>
              </a:ext>
            </a:extLst>
          </p:cNvPr>
          <p:cNvCxnSpPr>
            <a:cxnSpLocks/>
          </p:cNvCxnSpPr>
          <p:nvPr/>
        </p:nvCxnSpPr>
        <p:spPr>
          <a:xfrm>
            <a:off x="5887300" y="4855468"/>
            <a:ext cx="0" cy="1043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4B4088E-A770-4F42-A2C0-A81CD2DA715A}"/>
              </a:ext>
            </a:extLst>
          </p:cNvPr>
          <p:cNvCxnSpPr>
            <a:cxnSpLocks/>
          </p:cNvCxnSpPr>
          <p:nvPr/>
        </p:nvCxnSpPr>
        <p:spPr>
          <a:xfrm>
            <a:off x="2542544" y="5256208"/>
            <a:ext cx="564" cy="642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E96216A-40F6-4AEB-8A85-A7A43C139093}"/>
              </a:ext>
            </a:extLst>
          </p:cNvPr>
          <p:cNvCxnSpPr>
            <a:cxnSpLocks/>
          </p:cNvCxnSpPr>
          <p:nvPr/>
        </p:nvCxnSpPr>
        <p:spPr>
          <a:xfrm>
            <a:off x="9142018" y="5289301"/>
            <a:ext cx="564" cy="642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8AB232B-90E3-424F-8088-63F5019905A3}"/>
              </a:ext>
            </a:extLst>
          </p:cNvPr>
          <p:cNvCxnSpPr>
            <a:cxnSpLocks/>
          </p:cNvCxnSpPr>
          <p:nvPr/>
        </p:nvCxnSpPr>
        <p:spPr>
          <a:xfrm>
            <a:off x="12414946" y="5293163"/>
            <a:ext cx="564" cy="642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DFD2E84-A5AB-4F07-BE77-AA4B5BE420E7}"/>
              </a:ext>
            </a:extLst>
          </p:cNvPr>
          <p:cNvCxnSpPr>
            <a:cxnSpLocks/>
          </p:cNvCxnSpPr>
          <p:nvPr/>
        </p:nvCxnSpPr>
        <p:spPr>
          <a:xfrm>
            <a:off x="15702998" y="5299766"/>
            <a:ext cx="564" cy="642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698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0866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4E3D3D-A1C3-4B3B-BFD9-0A9BEC9816BB}"/>
              </a:ext>
            </a:extLst>
          </p:cNvPr>
          <p:cNvSpPr/>
          <p:nvPr/>
        </p:nvSpPr>
        <p:spPr>
          <a:xfrm>
            <a:off x="990600" y="784044"/>
            <a:ext cx="271286" cy="9465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DF6CCA-A701-4C23-9B1B-99CD080331C1}"/>
              </a:ext>
            </a:extLst>
          </p:cNvPr>
          <p:cNvSpPr/>
          <p:nvPr/>
        </p:nvSpPr>
        <p:spPr>
          <a:xfrm>
            <a:off x="1320934" y="784044"/>
            <a:ext cx="271286" cy="9465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ED4AB-74B5-4C47-8BAA-CC4B5C331FA8}"/>
              </a:ext>
            </a:extLst>
          </p:cNvPr>
          <p:cNvSpPr txBox="1"/>
          <p:nvPr/>
        </p:nvSpPr>
        <p:spPr>
          <a:xfrm>
            <a:off x="1753284" y="14565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Bahnschrift" panose="020B0502040204020203" pitchFamily="34" charset="0"/>
              </a:rPr>
              <a:t>Information Architecture </a:t>
            </a:r>
            <a:r>
              <a:rPr lang="en-US" altLang="ko-KR" sz="1400" dirty="0">
                <a:solidFill>
                  <a:srgbClr val="000000"/>
                </a:solidFill>
                <a:latin typeface="Bahnschrift" panose="020B0502040204020203" pitchFamily="34" charset="0"/>
              </a:rPr>
              <a:t>: sitemap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7828ED6-2652-4917-959B-2AB52BF81B7A}"/>
              </a:ext>
            </a:extLst>
          </p:cNvPr>
          <p:cNvSpPr txBox="1"/>
          <p:nvPr/>
        </p:nvSpPr>
        <p:spPr>
          <a:xfrm>
            <a:off x="1789727" y="711239"/>
            <a:ext cx="6611079" cy="74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프로젝트 설계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41" name="Google Shape;297;g284785a2eaf_0_107">
            <a:extLst>
              <a:ext uri="{FF2B5EF4-FFF2-40B4-BE49-F238E27FC236}">
                <a16:creationId xmlns:a16="http://schemas.microsoft.com/office/drawing/2014/main" id="{B7643CC8-8536-4875-92B5-1811EB8352FD}"/>
              </a:ext>
            </a:extLst>
          </p:cNvPr>
          <p:cNvSpPr/>
          <p:nvPr/>
        </p:nvSpPr>
        <p:spPr>
          <a:xfrm>
            <a:off x="2843542" y="6007596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dk1"/>
                </a:solidFill>
                <a:latin typeface="+mj-ea"/>
                <a:ea typeface="+mj-ea"/>
              </a:rPr>
              <a:t>Trade</a:t>
            </a:r>
            <a:endParaRPr sz="2000" b="1" dirty="0">
              <a:latin typeface="+mj-ea"/>
              <a:ea typeface="+mj-ea"/>
            </a:endParaRPr>
          </a:p>
        </p:txBody>
      </p:sp>
      <p:sp>
        <p:nvSpPr>
          <p:cNvPr id="42" name="Google Shape;297;g284785a2eaf_0_107">
            <a:extLst>
              <a:ext uri="{FF2B5EF4-FFF2-40B4-BE49-F238E27FC236}">
                <a16:creationId xmlns:a16="http://schemas.microsoft.com/office/drawing/2014/main" id="{37B3FCE9-D54D-4144-8D47-6EE074C32ED5}"/>
              </a:ext>
            </a:extLst>
          </p:cNvPr>
          <p:cNvSpPr/>
          <p:nvPr/>
        </p:nvSpPr>
        <p:spPr>
          <a:xfrm>
            <a:off x="6410082" y="6007596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dk1"/>
                </a:solidFill>
                <a:latin typeface="+mj-ea"/>
                <a:ea typeface="+mj-ea"/>
              </a:rPr>
              <a:t>State /</a:t>
            </a:r>
            <a:br>
              <a:rPr lang="en-US" sz="2000" b="1" dirty="0">
                <a:solidFill>
                  <a:schemeClr val="dk1"/>
                </a:solidFill>
                <a:latin typeface="+mj-ea"/>
                <a:ea typeface="+mj-ea"/>
              </a:rPr>
            </a:br>
            <a:r>
              <a:rPr lang="en-US" sz="2000" b="1" dirty="0">
                <a:solidFill>
                  <a:schemeClr val="dk1"/>
                </a:solidFill>
                <a:latin typeface="+mj-ea"/>
                <a:ea typeface="+mj-ea"/>
              </a:rPr>
              <a:t>Record</a:t>
            </a:r>
            <a:endParaRPr sz="2000" b="1" dirty="0">
              <a:latin typeface="+mj-ea"/>
              <a:ea typeface="+mj-ea"/>
            </a:endParaRPr>
          </a:p>
        </p:txBody>
      </p:sp>
      <p:sp>
        <p:nvSpPr>
          <p:cNvPr id="43" name="Google Shape;297;g284785a2eaf_0_107">
            <a:extLst>
              <a:ext uri="{FF2B5EF4-FFF2-40B4-BE49-F238E27FC236}">
                <a16:creationId xmlns:a16="http://schemas.microsoft.com/office/drawing/2014/main" id="{A21338C8-DD86-4722-BEFA-A278AADCC642}"/>
              </a:ext>
            </a:extLst>
          </p:cNvPr>
          <p:cNvSpPr/>
          <p:nvPr/>
        </p:nvSpPr>
        <p:spPr>
          <a:xfrm>
            <a:off x="10149212" y="6007596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dk1"/>
                </a:solidFill>
                <a:latin typeface="+mj-ea"/>
                <a:ea typeface="+mj-ea"/>
              </a:rPr>
              <a:t>Info</a:t>
            </a:r>
            <a:endParaRPr sz="2000" b="1" dirty="0">
              <a:latin typeface="+mj-ea"/>
              <a:ea typeface="+mj-ea"/>
            </a:endParaRPr>
          </a:p>
        </p:txBody>
      </p:sp>
      <p:sp>
        <p:nvSpPr>
          <p:cNvPr id="44" name="Google Shape;297;g284785a2eaf_0_107">
            <a:extLst>
              <a:ext uri="{FF2B5EF4-FFF2-40B4-BE49-F238E27FC236}">
                <a16:creationId xmlns:a16="http://schemas.microsoft.com/office/drawing/2014/main" id="{73B0F984-6A03-4086-972A-57B4DC2986CA}"/>
              </a:ext>
            </a:extLst>
          </p:cNvPr>
          <p:cNvSpPr/>
          <p:nvPr/>
        </p:nvSpPr>
        <p:spPr>
          <a:xfrm>
            <a:off x="13987964" y="6007596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dk1"/>
                </a:solidFill>
                <a:latin typeface="+mj-ea"/>
                <a:ea typeface="+mj-ea"/>
              </a:rPr>
              <a:t>관리자</a:t>
            </a:r>
            <a:endParaRPr sz="2000" b="1" dirty="0">
              <a:latin typeface="+mj-ea"/>
              <a:ea typeface="+mj-ea"/>
            </a:endParaRPr>
          </a:p>
        </p:txBody>
      </p:sp>
      <p:sp>
        <p:nvSpPr>
          <p:cNvPr id="46" name="Google Shape;297;g284785a2eaf_0_107">
            <a:extLst>
              <a:ext uri="{FF2B5EF4-FFF2-40B4-BE49-F238E27FC236}">
                <a16:creationId xmlns:a16="http://schemas.microsoft.com/office/drawing/2014/main" id="{DB8FF824-7BFB-4B33-9A93-8F12659CCA9E}"/>
              </a:ext>
            </a:extLst>
          </p:cNvPr>
          <p:cNvSpPr/>
          <p:nvPr/>
        </p:nvSpPr>
        <p:spPr>
          <a:xfrm>
            <a:off x="2843542" y="2651044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dk1"/>
                </a:solidFill>
                <a:latin typeface="+mj-ea"/>
                <a:ea typeface="+mj-ea"/>
              </a:rPr>
              <a:t>회원가입</a:t>
            </a:r>
            <a:endParaRPr sz="2000" b="1" dirty="0">
              <a:latin typeface="+mj-ea"/>
              <a:ea typeface="+mj-ea"/>
            </a:endParaRPr>
          </a:p>
        </p:txBody>
      </p:sp>
      <p:sp>
        <p:nvSpPr>
          <p:cNvPr id="48" name="Google Shape;297;g284785a2eaf_0_107">
            <a:extLst>
              <a:ext uri="{FF2B5EF4-FFF2-40B4-BE49-F238E27FC236}">
                <a16:creationId xmlns:a16="http://schemas.microsoft.com/office/drawing/2014/main" id="{7864AC47-4092-4F36-94E4-669D16DB3561}"/>
              </a:ext>
            </a:extLst>
          </p:cNvPr>
          <p:cNvSpPr/>
          <p:nvPr/>
        </p:nvSpPr>
        <p:spPr>
          <a:xfrm>
            <a:off x="6410082" y="2660984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dk1"/>
                </a:solidFill>
                <a:latin typeface="+mj-ea"/>
                <a:ea typeface="+mj-ea"/>
              </a:rPr>
              <a:t>로그인</a:t>
            </a:r>
            <a:endParaRPr sz="2000" b="1" dirty="0">
              <a:latin typeface="+mj-ea"/>
              <a:ea typeface="+mj-ea"/>
            </a:endParaRPr>
          </a:p>
        </p:txBody>
      </p:sp>
      <p:sp>
        <p:nvSpPr>
          <p:cNvPr id="49" name="Google Shape;297;g284785a2eaf_0_107">
            <a:extLst>
              <a:ext uri="{FF2B5EF4-FFF2-40B4-BE49-F238E27FC236}">
                <a16:creationId xmlns:a16="http://schemas.microsoft.com/office/drawing/2014/main" id="{AB74BF80-AB51-45BB-9A11-E2E61F8D36A7}"/>
              </a:ext>
            </a:extLst>
          </p:cNvPr>
          <p:cNvSpPr/>
          <p:nvPr/>
        </p:nvSpPr>
        <p:spPr>
          <a:xfrm>
            <a:off x="10149212" y="2651044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dk1"/>
                </a:solidFill>
                <a:latin typeface="+mj-ea"/>
                <a:ea typeface="+mj-ea"/>
              </a:rPr>
              <a:t>메인 페이지</a:t>
            </a:r>
            <a:endParaRPr sz="2000" b="1" dirty="0">
              <a:latin typeface="+mj-ea"/>
              <a:ea typeface="+mj-ea"/>
            </a:endParaRPr>
          </a:p>
        </p:txBody>
      </p:sp>
      <p:sp>
        <p:nvSpPr>
          <p:cNvPr id="53" name="Google Shape;297;g284785a2eaf_0_107">
            <a:extLst>
              <a:ext uri="{FF2B5EF4-FFF2-40B4-BE49-F238E27FC236}">
                <a16:creationId xmlns:a16="http://schemas.microsoft.com/office/drawing/2014/main" id="{097BFE9D-C35D-49B5-8403-C06AE5FCC791}"/>
              </a:ext>
            </a:extLst>
          </p:cNvPr>
          <p:cNvSpPr/>
          <p:nvPr/>
        </p:nvSpPr>
        <p:spPr>
          <a:xfrm>
            <a:off x="13987964" y="2651044"/>
            <a:ext cx="1872208" cy="86409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dk1"/>
                </a:solidFill>
                <a:latin typeface="+mj-ea"/>
                <a:ea typeface="+mj-ea"/>
              </a:rPr>
              <a:t>API</a:t>
            </a:r>
            <a:endParaRPr sz="2000" b="1" dirty="0">
              <a:latin typeface="+mj-ea"/>
              <a:ea typeface="+mj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C0859B-1024-4613-8532-471FCD3AA3FD}"/>
              </a:ext>
            </a:extLst>
          </p:cNvPr>
          <p:cNvSpPr txBox="1"/>
          <p:nvPr/>
        </p:nvSpPr>
        <p:spPr>
          <a:xfrm>
            <a:off x="2555510" y="3940850"/>
            <a:ext cx="2448272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메일 인증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QR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코드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49E6C4-9B90-44FC-BC2F-0B39B5308176}"/>
              </a:ext>
            </a:extLst>
          </p:cNvPr>
          <p:cNvSpPr txBox="1"/>
          <p:nvPr/>
        </p:nvSpPr>
        <p:spPr>
          <a:xfrm>
            <a:off x="5679376" y="3940850"/>
            <a:ext cx="3346640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 접근 권한 생성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게시글 접근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0B513F2-8033-49D6-AAC7-307F3D945730}"/>
              </a:ext>
            </a:extLst>
          </p:cNvPr>
          <p:cNvSpPr txBox="1"/>
          <p:nvPr/>
        </p:nvSpPr>
        <p:spPr>
          <a:xfrm>
            <a:off x="9139230" y="3939432"/>
            <a:ext cx="3871296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차트 제공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즐겨찾기 추가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삭제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9A6E4E-5BC7-4ED2-9B50-0211502B21FD}"/>
              </a:ext>
            </a:extLst>
          </p:cNvPr>
          <p:cNvSpPr txBox="1"/>
          <p:nvPr/>
        </p:nvSpPr>
        <p:spPr>
          <a:xfrm>
            <a:off x="13223362" y="3939430"/>
            <a:ext cx="3617536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Connect Key, Secret Key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등록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삭제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수정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65D5C6A-D438-4B05-9988-1603802E95B3}"/>
              </a:ext>
            </a:extLst>
          </p:cNvPr>
          <p:cNvSpPr txBox="1"/>
          <p:nvPr/>
        </p:nvSpPr>
        <p:spPr>
          <a:xfrm>
            <a:off x="13250748" y="7050550"/>
            <a:ext cx="3346640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회원 관리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공지사항 관리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게시물 접근권한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453D04E-EE10-435D-8DB3-78D09F2E0A6A}"/>
              </a:ext>
            </a:extLst>
          </p:cNvPr>
          <p:cNvSpPr txBox="1"/>
          <p:nvPr/>
        </p:nvSpPr>
        <p:spPr>
          <a:xfrm>
            <a:off x="9357128" y="7081244"/>
            <a:ext cx="3346640" cy="1898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게시글 목록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게시글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검색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게시글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상세보기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게시글 수정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게시글 삭제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846E82-55CB-4556-B3E0-8D7F8C1789A8}"/>
              </a:ext>
            </a:extLst>
          </p:cNvPr>
          <p:cNvSpPr txBox="1"/>
          <p:nvPr/>
        </p:nvSpPr>
        <p:spPr>
          <a:xfrm>
            <a:off x="5672866" y="7050550"/>
            <a:ext cx="3346640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거래내역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주문내역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CC38A6D-79A5-43B7-AF05-F58025E50B9E}"/>
              </a:ext>
            </a:extLst>
          </p:cNvPr>
          <p:cNvSpPr txBox="1"/>
          <p:nvPr/>
        </p:nvSpPr>
        <p:spPr>
          <a:xfrm>
            <a:off x="2106326" y="7043903"/>
            <a:ext cx="3346640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Fixed Strategy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Custom Strategy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 Strategy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365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>
            <a:extLst>
              <a:ext uri="{FF2B5EF4-FFF2-40B4-BE49-F238E27FC236}">
                <a16:creationId xmlns:a16="http://schemas.microsoft.com/office/drawing/2014/main" id="{2108A404-6530-406D-998C-11FB633A0074}"/>
              </a:ext>
            </a:extLst>
          </p:cNvPr>
          <p:cNvSpPr/>
          <p:nvPr/>
        </p:nvSpPr>
        <p:spPr>
          <a:xfrm>
            <a:off x="5871123" y="5124450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1">
            <a:extLst>
              <a:ext uri="{FF2B5EF4-FFF2-40B4-BE49-F238E27FC236}">
                <a16:creationId xmlns:a16="http://schemas.microsoft.com/office/drawing/2014/main" id="{87EA6384-521F-4E95-9ED4-437217B06577}"/>
              </a:ext>
            </a:extLst>
          </p:cNvPr>
          <p:cNvSpPr txBox="1"/>
          <p:nvPr/>
        </p:nvSpPr>
        <p:spPr>
          <a:xfrm>
            <a:off x="6009320" y="5194029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03</a:t>
            </a:r>
          </a:p>
        </p:txBody>
      </p:sp>
      <p:sp>
        <p:nvSpPr>
          <p:cNvPr id="4" name="TextBox 35">
            <a:extLst>
              <a:ext uri="{FF2B5EF4-FFF2-40B4-BE49-F238E27FC236}">
                <a16:creationId xmlns:a16="http://schemas.microsoft.com/office/drawing/2014/main" id="{F61C1AE0-75F3-4919-9100-049B545A4B23}"/>
              </a:ext>
            </a:extLst>
          </p:cNvPr>
          <p:cNvSpPr txBox="1"/>
          <p:nvPr/>
        </p:nvSpPr>
        <p:spPr>
          <a:xfrm>
            <a:off x="6781800" y="5142489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진행 </a:t>
            </a:r>
            <a:r>
              <a:rPr lang="en-US" altLang="ko-KR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역할분담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작업 일정</a:t>
            </a:r>
            <a:endParaRPr lang="en-US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32921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116" y="5826125"/>
            <a:ext cx="18453100" cy="4549775"/>
            <a:chOff x="0" y="0"/>
            <a:chExt cx="4860076" cy="1198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0076" cy="1198295"/>
            </a:xfrm>
            <a:custGeom>
              <a:avLst/>
              <a:gdLst/>
              <a:ahLst/>
              <a:cxnLst/>
              <a:rect l="l" t="t" r="r" b="b"/>
              <a:pathLst>
                <a:path w="4860076" h="1198295">
                  <a:moveTo>
                    <a:pt x="0" y="0"/>
                  </a:moveTo>
                  <a:lnTo>
                    <a:pt x="4860076" y="0"/>
                  </a:lnTo>
                  <a:lnTo>
                    <a:pt x="4860076" y="1198295"/>
                  </a:lnTo>
                  <a:lnTo>
                    <a:pt x="0" y="1198295"/>
                  </a:lnTo>
                  <a:close/>
                </a:path>
              </a:pathLst>
            </a:custGeom>
            <a:solidFill>
              <a:srgbClr val="1724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60076" cy="1245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5941" y="4883106"/>
            <a:ext cx="2007115" cy="2007107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6224" t="-34887" r="-1318" b="-4142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4799409" y="4883106"/>
            <a:ext cx="2007115" cy="2007107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2305" t="-2181" b="-4755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8142877" y="4883106"/>
            <a:ext cx="2007115" cy="200710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591" r="-6993" b="-53998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1486345" y="4883106"/>
            <a:ext cx="2007115" cy="2007107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544" t="-2727" r="-57140" b="-3063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4829813" y="4883106"/>
            <a:ext cx="2007115" cy="2007107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38769" r="-23410" b="-8052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455941" y="7080713"/>
            <a:ext cx="200711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120">
                <a:solidFill>
                  <a:srgbClr val="89ADDF"/>
                </a:solidFill>
                <a:ea typeface="Arita Dotum Semi-Bold"/>
              </a:rPr>
              <a:t>강은서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5941" y="7801928"/>
            <a:ext cx="2007115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800">
                <a:solidFill>
                  <a:srgbClr val="FFFFFF"/>
                </a:solidFill>
                <a:ea typeface="Arita Dotum Medium"/>
              </a:rPr>
              <a:t>총괄 감독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86345" y="7801928"/>
            <a:ext cx="2007115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800">
                <a:solidFill>
                  <a:srgbClr val="FFFFFF"/>
                </a:solidFill>
                <a:latin typeface="Arita Dotum Medium"/>
                <a:ea typeface="Arita Dotum Medium"/>
              </a:rPr>
              <a:t>3D 그래픽</a:t>
            </a:r>
          </a:p>
          <a:p>
            <a:pPr algn="ctr">
              <a:lnSpc>
                <a:spcPts val="2250"/>
              </a:lnSpc>
            </a:pPr>
            <a:r>
              <a:rPr lang="en-US" sz="1800">
                <a:solidFill>
                  <a:srgbClr val="FFFFFF"/>
                </a:solidFill>
                <a:ea typeface="Arita Dotum Medium"/>
              </a:rPr>
              <a:t>디자이너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86345" y="7080713"/>
            <a:ext cx="200711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</a:pPr>
            <a:r>
              <a:rPr lang="en-US" sz="2400" spc="120">
                <a:solidFill>
                  <a:srgbClr val="89ADDF"/>
                </a:solidFill>
                <a:ea typeface="Arita Dotum Semi-Bold"/>
              </a:rPr>
              <a:t>정준식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829813" y="7801928"/>
            <a:ext cx="2007115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800">
                <a:solidFill>
                  <a:srgbClr val="FFFFFF"/>
                </a:solidFill>
                <a:ea typeface="Arita Dotum Medium"/>
              </a:rPr>
              <a:t>감독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829813" y="7080713"/>
            <a:ext cx="200711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</a:pPr>
            <a:r>
              <a:rPr lang="en-US" sz="2400" spc="120">
                <a:solidFill>
                  <a:srgbClr val="89ADDF"/>
                </a:solidFill>
                <a:ea typeface="Arita Dotum Semi-Bold"/>
              </a:rPr>
              <a:t>윤지민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42877" y="7801928"/>
            <a:ext cx="2007115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800">
                <a:solidFill>
                  <a:srgbClr val="FFFFFF"/>
                </a:solidFill>
                <a:ea typeface="Arita Dotum Medium"/>
              </a:rPr>
              <a:t>모션그래픽</a:t>
            </a:r>
          </a:p>
          <a:p>
            <a:pPr algn="ctr">
              <a:lnSpc>
                <a:spcPts val="2250"/>
              </a:lnSpc>
            </a:pPr>
            <a:r>
              <a:rPr lang="en-US" sz="1800">
                <a:solidFill>
                  <a:srgbClr val="FFFFFF"/>
                </a:solidFill>
                <a:ea typeface="Arita Dotum Medium"/>
              </a:rPr>
              <a:t>디자이너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42877" y="7080713"/>
            <a:ext cx="200711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</a:pPr>
            <a:r>
              <a:rPr lang="en-US" sz="2400" spc="120">
                <a:solidFill>
                  <a:srgbClr val="89ADDF"/>
                </a:solidFill>
                <a:ea typeface="Arita Dotum Semi-Bold"/>
              </a:rPr>
              <a:t>김현서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799409" y="7801928"/>
            <a:ext cx="2007115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800">
                <a:solidFill>
                  <a:srgbClr val="FFFFFF"/>
                </a:solidFill>
                <a:ea typeface="Arita Dotum Medium"/>
              </a:rPr>
              <a:t>조감독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99409" y="7080713"/>
            <a:ext cx="200711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</a:pPr>
            <a:r>
              <a:rPr lang="en-US" sz="2400" spc="120">
                <a:solidFill>
                  <a:srgbClr val="89ADDF"/>
                </a:solidFill>
                <a:ea typeface="Arita Dotum Semi-Bold"/>
              </a:rPr>
              <a:t>조현우</a:t>
            </a:r>
          </a:p>
        </p:txBody>
      </p:sp>
      <p:sp>
        <p:nvSpPr>
          <p:cNvPr id="25" name="AutoShape 25"/>
          <p:cNvSpPr/>
          <p:nvPr/>
        </p:nvSpPr>
        <p:spPr>
          <a:xfrm>
            <a:off x="-682680" y="903840"/>
            <a:ext cx="5554694" cy="0"/>
          </a:xfrm>
          <a:prstGeom prst="line">
            <a:avLst/>
          </a:prstGeom>
          <a:ln w="28575" cap="flat">
            <a:solidFill>
              <a:srgbClr val="3A4C8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-117139" y="1085850"/>
            <a:ext cx="5087871" cy="100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700"/>
              </a:lnSpc>
            </a:pPr>
            <a:r>
              <a:rPr lang="en-US" sz="7000" spc="-175">
                <a:solidFill>
                  <a:srgbClr val="3A4C8F"/>
                </a:solidFill>
                <a:ea typeface="Arita Dotum Bold"/>
              </a:rPr>
              <a:t>프로덕션 팀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-196693" y="556178"/>
            <a:ext cx="5068707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160"/>
              </a:lnSpc>
              <a:spcBef>
                <a:spcPct val="0"/>
              </a:spcBef>
            </a:pPr>
            <a:r>
              <a:rPr lang="en-US" sz="1800" spc="135">
                <a:solidFill>
                  <a:srgbClr val="3A4C8F"/>
                </a:solidFill>
                <a:latin typeface="Arita Dotum Bold"/>
              </a:rPr>
              <a:t>PRODUCTION TEAM</a:t>
            </a:r>
          </a:p>
        </p:txBody>
      </p:sp>
      <p:sp>
        <p:nvSpPr>
          <p:cNvPr id="28" name="AutoShape 28"/>
          <p:cNvSpPr/>
          <p:nvPr/>
        </p:nvSpPr>
        <p:spPr>
          <a:xfrm>
            <a:off x="1740556" y="7586391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5084024" y="7586391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8427492" y="7586391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11770960" y="7586391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15114428" y="7586391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73723" y="2794371"/>
            <a:ext cx="1613003" cy="481433"/>
            <a:chOff x="0" y="0"/>
            <a:chExt cx="674441" cy="2013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67120" y="2794371"/>
            <a:ext cx="1613003" cy="481433"/>
            <a:chOff x="0" y="0"/>
            <a:chExt cx="674441" cy="2013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60517" y="2813421"/>
            <a:ext cx="1613003" cy="481433"/>
            <a:chOff x="0" y="0"/>
            <a:chExt cx="674441" cy="2013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653914" y="2813421"/>
            <a:ext cx="1613003" cy="481433"/>
            <a:chOff x="0" y="0"/>
            <a:chExt cx="674441" cy="2013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547311" y="2884227"/>
            <a:ext cx="1613003" cy="481433"/>
            <a:chOff x="0" y="0"/>
            <a:chExt cx="674441" cy="20130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15119369" y="507913"/>
            <a:ext cx="1424364" cy="854138"/>
            <a:chOff x="0" y="0"/>
            <a:chExt cx="660400" cy="3960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>
            <a:off x="3845740" y="3974709"/>
            <a:ext cx="11314573" cy="33854"/>
          </a:xfrm>
          <a:prstGeom prst="rect">
            <a:avLst/>
          </a:prstGeom>
          <a:solidFill>
            <a:srgbClr val="13538A">
              <a:alpha val="80000"/>
            </a:srgbClr>
          </a:solidFill>
        </p:spPr>
      </p:sp>
      <p:sp>
        <p:nvSpPr>
          <p:cNvPr id="27" name="AutoShape 27"/>
          <p:cNvSpPr/>
          <p:nvPr/>
        </p:nvSpPr>
        <p:spPr>
          <a:xfrm>
            <a:off x="3845740" y="5086420"/>
            <a:ext cx="11314573" cy="33854"/>
          </a:xfrm>
          <a:prstGeom prst="rect">
            <a:avLst/>
          </a:prstGeom>
          <a:solidFill>
            <a:srgbClr val="2C92D5">
              <a:alpha val="80000"/>
            </a:srgbClr>
          </a:solidFill>
        </p:spPr>
      </p:sp>
      <p:sp>
        <p:nvSpPr>
          <p:cNvPr id="28" name="AutoShape 28"/>
          <p:cNvSpPr/>
          <p:nvPr/>
        </p:nvSpPr>
        <p:spPr>
          <a:xfrm>
            <a:off x="3845740" y="6198878"/>
            <a:ext cx="11314573" cy="33854"/>
          </a:xfrm>
          <a:prstGeom prst="rect">
            <a:avLst/>
          </a:prstGeom>
          <a:solidFill>
            <a:srgbClr val="37C9EF">
              <a:alpha val="80000"/>
            </a:srgbClr>
          </a:solidFill>
        </p:spPr>
      </p:sp>
      <p:sp>
        <p:nvSpPr>
          <p:cNvPr id="29" name="AutoShape 29"/>
          <p:cNvSpPr/>
          <p:nvPr/>
        </p:nvSpPr>
        <p:spPr>
          <a:xfrm>
            <a:off x="3845740" y="7293230"/>
            <a:ext cx="11314573" cy="33854"/>
          </a:xfrm>
          <a:prstGeom prst="rect">
            <a:avLst/>
          </a:prstGeom>
          <a:solidFill>
            <a:srgbClr val="3EDAD8">
              <a:alpha val="80000"/>
            </a:srgbClr>
          </a:solidFill>
        </p:spPr>
      </p:sp>
      <p:sp>
        <p:nvSpPr>
          <p:cNvPr id="30" name="AutoShape 30"/>
          <p:cNvSpPr/>
          <p:nvPr/>
        </p:nvSpPr>
        <p:spPr>
          <a:xfrm>
            <a:off x="3845740" y="8380079"/>
            <a:ext cx="11314573" cy="33854"/>
          </a:xfrm>
          <a:prstGeom prst="rect">
            <a:avLst/>
          </a:prstGeom>
          <a:solidFill>
            <a:srgbClr val="86EAE9">
              <a:alpha val="80000"/>
            </a:srgbClr>
          </a:solidFill>
        </p:spPr>
      </p:sp>
      <p:grpSp>
        <p:nvGrpSpPr>
          <p:cNvPr id="31" name="Group 31"/>
          <p:cNvGrpSpPr/>
          <p:nvPr/>
        </p:nvGrpSpPr>
        <p:grpSpPr>
          <a:xfrm>
            <a:off x="4081618" y="3811411"/>
            <a:ext cx="2801304" cy="360450"/>
            <a:chOff x="0" y="0"/>
            <a:chExt cx="3158414" cy="406400"/>
          </a:xfrm>
        </p:grpSpPr>
        <p:sp>
          <p:nvSpPr>
            <p:cNvPr id="32" name="Freeform 32"/>
            <p:cNvSpPr/>
            <p:nvPr/>
          </p:nvSpPr>
          <p:spPr>
            <a:xfrm>
              <a:off x="17780" y="22860"/>
              <a:ext cx="3133014" cy="360680"/>
            </a:xfrm>
            <a:custGeom>
              <a:avLst/>
              <a:gdLst/>
              <a:ahLst/>
              <a:cxnLst/>
              <a:rect l="l" t="t" r="r" b="b"/>
              <a:pathLst>
                <a:path w="3133014" h="360680">
                  <a:moveTo>
                    <a:pt x="3133014" y="180340"/>
                  </a:moveTo>
                  <a:cubicBezTo>
                    <a:pt x="3133014" y="81280"/>
                    <a:pt x="3053004" y="0"/>
                    <a:pt x="2952674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52674" y="360680"/>
                  </a:lnTo>
                  <a:cubicBezTo>
                    <a:pt x="3051734" y="360680"/>
                    <a:pt x="3133014" y="279400"/>
                    <a:pt x="3133014" y="18034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5752589" y="4923122"/>
            <a:ext cx="2765657" cy="360450"/>
            <a:chOff x="0" y="0"/>
            <a:chExt cx="3118222" cy="406400"/>
          </a:xfrm>
        </p:grpSpPr>
        <p:sp>
          <p:nvSpPr>
            <p:cNvPr id="34" name="Freeform 34"/>
            <p:cNvSpPr/>
            <p:nvPr/>
          </p:nvSpPr>
          <p:spPr>
            <a:xfrm>
              <a:off x="17780" y="22860"/>
              <a:ext cx="3092822" cy="360680"/>
            </a:xfrm>
            <a:custGeom>
              <a:avLst/>
              <a:gdLst/>
              <a:ahLst/>
              <a:cxnLst/>
              <a:rect l="l" t="t" r="r" b="b"/>
              <a:pathLst>
                <a:path w="3092822" h="360680">
                  <a:moveTo>
                    <a:pt x="3092822" y="180340"/>
                  </a:moveTo>
                  <a:cubicBezTo>
                    <a:pt x="3092822" y="81280"/>
                    <a:pt x="3012812" y="0"/>
                    <a:pt x="2912482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12482" y="360680"/>
                  </a:lnTo>
                  <a:cubicBezTo>
                    <a:pt x="3011541" y="360680"/>
                    <a:pt x="3092822" y="279400"/>
                    <a:pt x="3092822" y="18034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6734380" y="6035580"/>
            <a:ext cx="2897528" cy="360450"/>
            <a:chOff x="0" y="0"/>
            <a:chExt cx="3266904" cy="406400"/>
          </a:xfrm>
        </p:grpSpPr>
        <p:sp>
          <p:nvSpPr>
            <p:cNvPr id="36" name="Freeform 36"/>
            <p:cNvSpPr/>
            <p:nvPr/>
          </p:nvSpPr>
          <p:spPr>
            <a:xfrm>
              <a:off x="17780" y="22860"/>
              <a:ext cx="3241504" cy="360680"/>
            </a:xfrm>
            <a:custGeom>
              <a:avLst/>
              <a:gdLst/>
              <a:ahLst/>
              <a:cxnLst/>
              <a:rect l="l" t="t" r="r" b="b"/>
              <a:pathLst>
                <a:path w="3241504" h="360680">
                  <a:moveTo>
                    <a:pt x="3241504" y="180340"/>
                  </a:moveTo>
                  <a:cubicBezTo>
                    <a:pt x="3241504" y="81280"/>
                    <a:pt x="3161494" y="0"/>
                    <a:pt x="3061164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3061164" y="360680"/>
                  </a:lnTo>
                  <a:cubicBezTo>
                    <a:pt x="3160224" y="360680"/>
                    <a:pt x="3241504" y="279400"/>
                    <a:pt x="3241504" y="1803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0947347" y="8216781"/>
            <a:ext cx="4125981" cy="360450"/>
            <a:chOff x="0" y="0"/>
            <a:chExt cx="4651960" cy="406400"/>
          </a:xfrm>
        </p:grpSpPr>
        <p:sp>
          <p:nvSpPr>
            <p:cNvPr id="38" name="Freeform 38"/>
            <p:cNvSpPr/>
            <p:nvPr/>
          </p:nvSpPr>
          <p:spPr>
            <a:xfrm>
              <a:off x="17780" y="22860"/>
              <a:ext cx="4626560" cy="360680"/>
            </a:xfrm>
            <a:custGeom>
              <a:avLst/>
              <a:gdLst/>
              <a:ahLst/>
              <a:cxnLst/>
              <a:rect l="l" t="t" r="r" b="b"/>
              <a:pathLst>
                <a:path w="4626560" h="360680">
                  <a:moveTo>
                    <a:pt x="4626560" y="180340"/>
                  </a:moveTo>
                  <a:cubicBezTo>
                    <a:pt x="4626560" y="81280"/>
                    <a:pt x="4546550" y="0"/>
                    <a:pt x="4446220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4446220" y="360680"/>
                  </a:lnTo>
                  <a:cubicBezTo>
                    <a:pt x="4545280" y="360680"/>
                    <a:pt x="4626560" y="279400"/>
                    <a:pt x="4626560" y="18034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5862404" y="7129931"/>
            <a:ext cx="6639143" cy="360450"/>
            <a:chOff x="0" y="0"/>
            <a:chExt cx="7485498" cy="406400"/>
          </a:xfrm>
        </p:grpSpPr>
        <p:sp>
          <p:nvSpPr>
            <p:cNvPr id="40" name="Freeform 40"/>
            <p:cNvSpPr/>
            <p:nvPr/>
          </p:nvSpPr>
          <p:spPr>
            <a:xfrm>
              <a:off x="17780" y="22860"/>
              <a:ext cx="7460098" cy="360680"/>
            </a:xfrm>
            <a:custGeom>
              <a:avLst/>
              <a:gdLst/>
              <a:ahLst/>
              <a:cxnLst/>
              <a:rect l="l" t="t" r="r" b="b"/>
              <a:pathLst>
                <a:path w="7460098" h="360680">
                  <a:moveTo>
                    <a:pt x="7460098" y="180340"/>
                  </a:moveTo>
                  <a:cubicBezTo>
                    <a:pt x="7460098" y="81280"/>
                    <a:pt x="7380089" y="0"/>
                    <a:pt x="727975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279758" y="360680"/>
                  </a:lnTo>
                  <a:cubicBezTo>
                    <a:pt x="7378818" y="360680"/>
                    <a:pt x="7460098" y="279400"/>
                    <a:pt x="7460098" y="1803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41" name="Freeform 41"/>
          <p:cNvSpPr/>
          <p:nvPr/>
        </p:nvSpPr>
        <p:spPr>
          <a:xfrm>
            <a:off x="15597307" y="8073779"/>
            <a:ext cx="3323986" cy="2213221"/>
          </a:xfrm>
          <a:custGeom>
            <a:avLst/>
            <a:gdLst/>
            <a:ahLst/>
            <a:cxnLst/>
            <a:rect l="l" t="t" r="r" b="b"/>
            <a:pathLst>
              <a:path w="3323986" h="2213221">
                <a:moveTo>
                  <a:pt x="0" y="0"/>
                </a:moveTo>
                <a:lnTo>
                  <a:pt x="3323986" y="0"/>
                </a:lnTo>
                <a:lnTo>
                  <a:pt x="3323986" y="2213221"/>
                </a:lnTo>
                <a:lnTo>
                  <a:pt x="0" y="2213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7030722" y="1919663"/>
            <a:ext cx="4226555" cy="36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187" spc="109">
                <a:solidFill>
                  <a:srgbClr val="191919"/>
                </a:solidFill>
                <a:latin typeface="Aileron"/>
              </a:rPr>
              <a:t>2025.12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914165" y="3455316"/>
            <a:ext cx="1613003" cy="5593319"/>
            <a:chOff x="0" y="0"/>
            <a:chExt cx="674441" cy="233872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74441" cy="2338723"/>
            </a:xfrm>
            <a:custGeom>
              <a:avLst/>
              <a:gdLst/>
              <a:ahLst/>
              <a:cxnLst/>
              <a:rect l="l" t="t" r="r" b="b"/>
              <a:pathLst>
                <a:path w="674441" h="2338723">
                  <a:moveTo>
                    <a:pt x="105593" y="0"/>
                  </a:moveTo>
                  <a:lnTo>
                    <a:pt x="568848" y="0"/>
                  </a:lnTo>
                  <a:cubicBezTo>
                    <a:pt x="596853" y="0"/>
                    <a:pt x="623711" y="11125"/>
                    <a:pt x="643514" y="30928"/>
                  </a:cubicBezTo>
                  <a:cubicBezTo>
                    <a:pt x="663316" y="50730"/>
                    <a:pt x="674441" y="77588"/>
                    <a:pt x="674441" y="105593"/>
                  </a:cubicBezTo>
                  <a:lnTo>
                    <a:pt x="674441" y="2233129"/>
                  </a:lnTo>
                  <a:cubicBezTo>
                    <a:pt x="674441" y="2261134"/>
                    <a:pt x="663316" y="2287993"/>
                    <a:pt x="643514" y="2307795"/>
                  </a:cubicBezTo>
                  <a:cubicBezTo>
                    <a:pt x="623711" y="2327598"/>
                    <a:pt x="596853" y="2338723"/>
                    <a:pt x="568848" y="2338723"/>
                  </a:cubicBezTo>
                  <a:lnTo>
                    <a:pt x="105593" y="2338723"/>
                  </a:lnTo>
                  <a:cubicBezTo>
                    <a:pt x="47276" y="2338723"/>
                    <a:pt x="0" y="2291447"/>
                    <a:pt x="0" y="2233129"/>
                  </a:cubicBezTo>
                  <a:lnTo>
                    <a:pt x="0" y="105593"/>
                  </a:lnTo>
                  <a:cubicBezTo>
                    <a:pt x="0" y="77588"/>
                    <a:pt x="11125" y="50730"/>
                    <a:pt x="30928" y="30928"/>
                  </a:cubicBezTo>
                  <a:cubicBezTo>
                    <a:pt x="50730" y="11125"/>
                    <a:pt x="77588" y="0"/>
                    <a:pt x="105593" y="0"/>
                  </a:cubicBezTo>
                  <a:close/>
                </a:path>
              </a:pathLst>
            </a:custGeom>
            <a:solidFill>
              <a:srgbClr val="E9F6FF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674441" cy="23863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973723" y="3798750"/>
            <a:ext cx="1430997" cy="38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z="2245" spc="112">
                <a:solidFill>
                  <a:srgbClr val="191919"/>
                </a:solidFill>
                <a:ea typeface="Aileron"/>
              </a:rPr>
              <a:t>기획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973723" y="4910462"/>
            <a:ext cx="1430997" cy="38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z="2245" spc="112">
                <a:solidFill>
                  <a:srgbClr val="191919"/>
                </a:solidFill>
                <a:ea typeface="Aileron"/>
              </a:rPr>
              <a:t>팀구성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973723" y="6022920"/>
            <a:ext cx="1430997" cy="38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z="2245" spc="112">
                <a:solidFill>
                  <a:srgbClr val="191919"/>
                </a:solidFill>
                <a:ea typeface="Aileron"/>
              </a:rPr>
              <a:t>개발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973723" y="7117271"/>
            <a:ext cx="1430997" cy="38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z="2245" spc="112">
                <a:solidFill>
                  <a:srgbClr val="191919"/>
                </a:solidFill>
                <a:ea typeface="Aileron"/>
              </a:rPr>
              <a:t>확인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973723" y="8204121"/>
            <a:ext cx="1430997" cy="38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z="2245" spc="112">
                <a:solidFill>
                  <a:srgbClr val="191919"/>
                </a:solidFill>
                <a:ea typeface="Aileron"/>
              </a:rPr>
              <a:t>리뷰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4467715" y="2855652"/>
            <a:ext cx="2227327" cy="36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>
                <a:solidFill>
                  <a:srgbClr val="191919"/>
                </a:solidFill>
                <a:latin typeface="Aileron Ultra-Bold"/>
                <a:ea typeface="Aileron Ultra-Bold"/>
              </a:rPr>
              <a:t>9월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404582" y="2855652"/>
            <a:ext cx="2227327" cy="36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>
                <a:solidFill>
                  <a:srgbClr val="191919"/>
                </a:solidFill>
                <a:latin typeface="Aileron Ultra-Bold"/>
                <a:ea typeface="Aileron Ultra-Bold"/>
              </a:rPr>
              <a:t>10월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312320" y="2855652"/>
            <a:ext cx="2227327" cy="36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>
                <a:solidFill>
                  <a:srgbClr val="191919"/>
                </a:solidFill>
                <a:latin typeface="Aileron Ultra-Bold"/>
                <a:ea typeface="Aileron Ultra-Bold"/>
              </a:rPr>
              <a:t>11월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171792" y="2926458"/>
            <a:ext cx="2227327" cy="36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>
                <a:solidFill>
                  <a:srgbClr val="191919"/>
                </a:solidFill>
                <a:latin typeface="Aileron Ultra-Bold"/>
                <a:ea typeface="Aileron Ultra-Bold"/>
              </a:rPr>
              <a:t>12월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005168" y="2858847"/>
            <a:ext cx="1430997" cy="362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>
                <a:solidFill>
                  <a:srgbClr val="191919"/>
                </a:solidFill>
                <a:ea typeface="Aileron Ultra-Bold"/>
              </a:rPr>
              <a:t>업무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>
                <a:solidFill>
                  <a:srgbClr val="F9FAFD"/>
                </a:solidFill>
                <a:latin typeface="Nanum Square Bold"/>
              </a:rPr>
              <a:t>05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62EFF93-8C91-4EA6-B375-5153FCE56F7B}"/>
              </a:ext>
            </a:extLst>
          </p:cNvPr>
          <p:cNvSpPr/>
          <p:nvPr/>
        </p:nvSpPr>
        <p:spPr>
          <a:xfrm>
            <a:off x="990600" y="784044"/>
            <a:ext cx="271286" cy="9465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05A9236-275D-43F8-BE3F-E5E77F5AB6A7}"/>
              </a:ext>
            </a:extLst>
          </p:cNvPr>
          <p:cNvSpPr/>
          <p:nvPr/>
        </p:nvSpPr>
        <p:spPr>
          <a:xfrm>
            <a:off x="1320934" y="784044"/>
            <a:ext cx="271286" cy="9465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1E6251-6993-4F56-BC7F-E3D7A01AAD53}"/>
              </a:ext>
            </a:extLst>
          </p:cNvPr>
          <p:cNvSpPr txBox="1"/>
          <p:nvPr/>
        </p:nvSpPr>
        <p:spPr>
          <a:xfrm>
            <a:off x="1753284" y="14565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Bahnschrift" panose="020B0502040204020203" pitchFamily="34" charset="0"/>
              </a:rPr>
              <a:t>Scheduls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61" name="TextBox 21">
            <a:extLst>
              <a:ext uri="{FF2B5EF4-FFF2-40B4-BE49-F238E27FC236}">
                <a16:creationId xmlns:a16="http://schemas.microsoft.com/office/drawing/2014/main" id="{6E2DE4F1-9BD6-4F92-8A50-B74684CEE052}"/>
              </a:ext>
            </a:extLst>
          </p:cNvPr>
          <p:cNvSpPr txBox="1"/>
          <p:nvPr/>
        </p:nvSpPr>
        <p:spPr>
          <a:xfrm>
            <a:off x="1789727" y="711239"/>
            <a:ext cx="6611079" cy="74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프로젝트 진행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6403731" y="1714460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03731" y="2749612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403731" y="5844609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403731" y="3757439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403731" y="6882077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403731" y="478298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403731" y="7895638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541928" y="7007476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41928" y="8024335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14408" y="5883028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ea typeface="Source Han Sans KR Medium"/>
              </a:rPr>
              <a:t>시연</a:t>
            </a:r>
            <a:endParaRPr lang="en-US" sz="3061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314408" y="6917753"/>
            <a:ext cx="6851212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ea typeface="Source Han Sans KR Medium"/>
              </a:rPr>
              <a:t>개선 방향</a:t>
            </a:r>
            <a:endParaRPr lang="en-US" sz="3061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314408" y="7952479"/>
            <a:ext cx="8190968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en-US" sz="3061" dirty="0">
                <a:solidFill>
                  <a:srgbClr val="3D3D3D"/>
                </a:solidFill>
                <a:ea typeface="Source Han Sans KR Medium"/>
              </a:rPr>
              <a:t>프로젝트 관련 제목을</a:t>
            </a:r>
            <a:r>
              <a:rPr 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적어주세요</a:t>
            </a:r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14853516" y="480309"/>
            <a:ext cx="1956072" cy="1172983"/>
            <a:chOff x="0" y="0"/>
            <a:chExt cx="660400" cy="39601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3511218" y="6931395"/>
            <a:ext cx="4158962" cy="2750113"/>
          </a:xfrm>
          <a:custGeom>
            <a:avLst/>
            <a:gdLst/>
            <a:ahLst/>
            <a:cxnLst/>
            <a:rect l="l" t="t" r="r" b="b"/>
            <a:pathLst>
              <a:path w="4158962" h="2750113">
                <a:moveTo>
                  <a:pt x="0" y="0"/>
                </a:moveTo>
                <a:lnTo>
                  <a:pt x="4158962" y="0"/>
                </a:lnTo>
                <a:lnTo>
                  <a:pt x="4158962" y="2750113"/>
                </a:lnTo>
                <a:lnTo>
                  <a:pt x="0" y="2750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617820" y="615017"/>
            <a:ext cx="5234287" cy="9056966"/>
            <a:chOff x="0" y="0"/>
            <a:chExt cx="2264386" cy="39181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64386" cy="3918101"/>
            </a:xfrm>
            <a:custGeom>
              <a:avLst/>
              <a:gdLst/>
              <a:ahLst/>
              <a:cxnLst/>
              <a:rect l="l" t="t" r="r" b="b"/>
              <a:pathLst>
                <a:path w="2264386" h="3918101">
                  <a:moveTo>
                    <a:pt x="0" y="0"/>
                  </a:moveTo>
                  <a:lnTo>
                    <a:pt x="2264386" y="0"/>
                  </a:lnTo>
                  <a:lnTo>
                    <a:pt x="2264386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9FAF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264386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89760" y="4735360"/>
            <a:ext cx="4662347" cy="87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14"/>
              </a:lnSpc>
              <a:spcBef>
                <a:spcPct val="0"/>
              </a:spcBef>
            </a:pPr>
            <a:r>
              <a:rPr lang="en-US" sz="5081" dirty="0">
                <a:solidFill>
                  <a:srgbClr val="474747"/>
                </a:solidFill>
                <a:latin typeface="Source Han Sans KR Bold"/>
              </a:rPr>
              <a:t>CONTENTS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41928" y="1797024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41928" y="2822354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541928" y="5930788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41928" y="3865118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541928" y="4893962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314408" y="1744127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ea typeface="Source Han Sans KR Medium"/>
              </a:rPr>
              <a:t>프로젝트 소개 </a:t>
            </a:r>
            <a:r>
              <a:rPr lang="en-US" altLang="ko-KR" sz="3061" dirty="0">
                <a:solidFill>
                  <a:srgbClr val="3D3D3D"/>
                </a:solidFill>
                <a:ea typeface="Source Han Sans KR Medium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ea typeface="Source Han Sans KR Medium"/>
              </a:rPr>
              <a:t>기획의도</a:t>
            </a:r>
            <a:r>
              <a:rPr lang="en-US" altLang="ko-KR" sz="2400" dirty="0">
                <a:solidFill>
                  <a:srgbClr val="3D3D3D"/>
                </a:solidFill>
                <a:ea typeface="Source Han Sans KR Medium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ea typeface="Source Han Sans KR Medium"/>
              </a:rPr>
              <a:t>서비스 소개</a:t>
            </a:r>
            <a:endParaRPr lang="en-US" sz="2400" dirty="0">
              <a:solidFill>
                <a:srgbClr val="3D3D3D"/>
              </a:solidFill>
              <a:ea typeface="Source Han Sans KR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314408" y="2778852"/>
            <a:ext cx="8190968" cy="45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설계 </a:t>
            </a:r>
            <a:r>
              <a:rPr lang="en-US" altLang="ko-KR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Menus,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User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Action,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ERD,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개발환경</a:t>
            </a:r>
            <a:endParaRPr lang="en-US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314408" y="3813578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진행 </a:t>
            </a:r>
            <a:r>
              <a:rPr lang="en-US" altLang="ko-KR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역할분담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작업 일정</a:t>
            </a:r>
            <a:endParaRPr lang="en-US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314408" y="4848303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ea typeface="Source Han Sans KR Medium"/>
              </a:rPr>
              <a:t>주요 기능</a:t>
            </a:r>
            <a:endParaRPr lang="en-US" sz="3061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5136253" y="723683"/>
            <a:ext cx="1390597" cy="5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Project</a:t>
            </a:r>
          </a:p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report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>
            <a:extLst>
              <a:ext uri="{FF2B5EF4-FFF2-40B4-BE49-F238E27FC236}">
                <a16:creationId xmlns:a16="http://schemas.microsoft.com/office/drawing/2014/main" id="{F9D7A6E9-BF58-4EC0-9A39-8DB1EBB92F51}"/>
              </a:ext>
            </a:extLst>
          </p:cNvPr>
          <p:cNvSpPr/>
          <p:nvPr/>
        </p:nvSpPr>
        <p:spPr>
          <a:xfrm>
            <a:off x="6403731" y="482108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2">
            <a:extLst>
              <a:ext uri="{FF2B5EF4-FFF2-40B4-BE49-F238E27FC236}">
                <a16:creationId xmlns:a16="http://schemas.microsoft.com/office/drawing/2014/main" id="{F347CA7B-DC9B-4EEB-A41A-FB449D20D13B}"/>
              </a:ext>
            </a:extLst>
          </p:cNvPr>
          <p:cNvSpPr txBox="1"/>
          <p:nvPr/>
        </p:nvSpPr>
        <p:spPr>
          <a:xfrm>
            <a:off x="6541928" y="4893962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04</a:t>
            </a:r>
          </a:p>
        </p:txBody>
      </p:sp>
      <p:sp>
        <p:nvSpPr>
          <p:cNvPr id="4" name="TextBox 36">
            <a:extLst>
              <a:ext uri="{FF2B5EF4-FFF2-40B4-BE49-F238E27FC236}">
                <a16:creationId xmlns:a16="http://schemas.microsoft.com/office/drawing/2014/main" id="{036E48C0-3C47-487A-83C0-C10698965428}"/>
              </a:ext>
            </a:extLst>
          </p:cNvPr>
          <p:cNvSpPr txBox="1"/>
          <p:nvPr/>
        </p:nvSpPr>
        <p:spPr>
          <a:xfrm>
            <a:off x="7314408" y="4848303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ea typeface="Source Han Sans KR Medium"/>
              </a:rPr>
              <a:t>주요 기능</a:t>
            </a:r>
            <a:endParaRPr lang="en-US" sz="3061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12507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4E3D3D-A1C3-4B3B-BFD9-0A9BEC9816BB}"/>
              </a:ext>
            </a:extLst>
          </p:cNvPr>
          <p:cNvSpPr/>
          <p:nvPr/>
        </p:nvSpPr>
        <p:spPr>
          <a:xfrm>
            <a:off x="990600" y="784044"/>
            <a:ext cx="271286" cy="9465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DF6CCA-A701-4C23-9B1B-99CD080331C1}"/>
              </a:ext>
            </a:extLst>
          </p:cNvPr>
          <p:cNvSpPr/>
          <p:nvPr/>
        </p:nvSpPr>
        <p:spPr>
          <a:xfrm>
            <a:off x="1320934" y="784044"/>
            <a:ext cx="271286" cy="9465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ED4AB-74B5-4C47-8BAA-CC4B5C331FA8}"/>
              </a:ext>
            </a:extLst>
          </p:cNvPr>
          <p:cNvSpPr txBox="1"/>
          <p:nvPr/>
        </p:nvSpPr>
        <p:spPr>
          <a:xfrm>
            <a:off x="1753284" y="14565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Bahnschrift" panose="020B0502040204020203" pitchFamily="34" charset="0"/>
              </a:rPr>
              <a:t>Login</a:t>
            </a:r>
            <a:endParaRPr lang="ko-KR" altLang="en-US" sz="1800" dirty="0">
              <a:latin typeface="Bahnschrift" panose="020B0502040204020203" pitchFamily="34" charset="0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7828ED6-2652-4917-959B-2AB52BF81B7A}"/>
              </a:ext>
            </a:extLst>
          </p:cNvPr>
          <p:cNvSpPr txBox="1"/>
          <p:nvPr/>
        </p:nvSpPr>
        <p:spPr>
          <a:xfrm>
            <a:off x="1789727" y="711239"/>
            <a:ext cx="6611079" cy="74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주요 기능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7E31D217-2C23-4683-8844-A01564383618}"/>
              </a:ext>
            </a:extLst>
          </p:cNvPr>
          <p:cNvSpPr txBox="1"/>
          <p:nvPr/>
        </p:nvSpPr>
        <p:spPr>
          <a:xfrm>
            <a:off x="10005936" y="2215859"/>
            <a:ext cx="2162328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2400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3913413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941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774E9A1-2F37-5E3E-FA31-0A2A0F4CF7A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14C0D73-4F9B-D3BB-08B5-E53D20DF1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75515"/>
            <a:ext cx="18072992" cy="773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95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774E9A1-2F37-5E3E-FA31-0A2A0F4CF7A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A806EA9-233D-4645-843A-91096F799D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189152" y="1"/>
            <a:ext cx="1098848" cy="549274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5" name="Google Shape;297;g284785a2eaf_0_107">
            <a:extLst>
              <a:ext uri="{FF2B5EF4-FFF2-40B4-BE49-F238E27FC236}">
                <a16:creationId xmlns:a16="http://schemas.microsoft.com/office/drawing/2014/main" id="{D3C4FA8D-DB66-4625-A1AC-246E7B01A83D}"/>
              </a:ext>
            </a:extLst>
          </p:cNvPr>
          <p:cNvSpPr/>
          <p:nvPr/>
        </p:nvSpPr>
        <p:spPr>
          <a:xfrm>
            <a:off x="6911398" y="550974"/>
            <a:ext cx="1349404" cy="48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dk1"/>
                </a:solidFill>
                <a:latin typeface="+mj-ea"/>
                <a:ea typeface="+mj-ea"/>
              </a:rPr>
              <a:t>API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6" name="Google Shape;297;g284785a2eaf_0_107">
            <a:extLst>
              <a:ext uri="{FF2B5EF4-FFF2-40B4-BE49-F238E27FC236}">
                <a16:creationId xmlns:a16="http://schemas.microsoft.com/office/drawing/2014/main" id="{57D351BC-1992-452D-9067-88FB127B2956}"/>
              </a:ext>
            </a:extLst>
          </p:cNvPr>
          <p:cNvSpPr/>
          <p:nvPr/>
        </p:nvSpPr>
        <p:spPr>
          <a:xfrm>
            <a:off x="8429864" y="550974"/>
            <a:ext cx="1349404" cy="48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+mj-ea"/>
                <a:ea typeface="+mj-ea"/>
              </a:rPr>
              <a:t>Trade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7" name="Google Shape;297;g284785a2eaf_0_107">
            <a:extLst>
              <a:ext uri="{FF2B5EF4-FFF2-40B4-BE49-F238E27FC236}">
                <a16:creationId xmlns:a16="http://schemas.microsoft.com/office/drawing/2014/main" id="{AED758DE-392C-473B-A404-5B1AFD276844}"/>
              </a:ext>
            </a:extLst>
          </p:cNvPr>
          <p:cNvSpPr/>
          <p:nvPr/>
        </p:nvSpPr>
        <p:spPr>
          <a:xfrm>
            <a:off x="13789943" y="552138"/>
            <a:ext cx="1502606" cy="48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dk1"/>
                </a:solidFill>
                <a:latin typeface="+mj-ea"/>
                <a:ea typeface="+mj-ea"/>
              </a:rPr>
              <a:t>Logout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22" name="Rectangle -1018">
            <a:extLst>
              <a:ext uri="{FF2B5EF4-FFF2-40B4-BE49-F238E27FC236}">
                <a16:creationId xmlns:a16="http://schemas.microsoft.com/office/drawing/2014/main" id="{5267DC4D-946A-4963-A841-82D86D686338}"/>
              </a:ext>
            </a:extLst>
          </p:cNvPr>
          <p:cNvSpPr>
            <a:spLocks/>
          </p:cNvSpPr>
          <p:nvPr/>
        </p:nvSpPr>
        <p:spPr bwMode="auto">
          <a:xfrm>
            <a:off x="1234034" y="529882"/>
            <a:ext cx="1130300" cy="466724"/>
          </a:xfrm>
          <a:prstGeom prst="rect">
            <a:avLst/>
          </a:prstGeom>
          <a:solidFill>
            <a:srgbClr val="D9D9D9"/>
          </a:solidFill>
          <a:ln w="25400">
            <a:solidFill>
              <a:schemeClr val="bg2">
                <a:lumMod val="40000"/>
                <a:lumOff val="60000"/>
              </a:schemeClr>
            </a:solidFill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C87EC8-F1FC-4D72-AE60-FAA339DE3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40631" y="126069"/>
            <a:ext cx="392450" cy="10034850"/>
          </a:xfrm>
          <a:prstGeom prst="rect">
            <a:avLst/>
          </a:prstGeom>
        </p:spPr>
      </p:pic>
      <p:sp>
        <p:nvSpPr>
          <p:cNvPr id="23" name="Google Shape;297;g284785a2eaf_0_107">
            <a:extLst>
              <a:ext uri="{FF2B5EF4-FFF2-40B4-BE49-F238E27FC236}">
                <a16:creationId xmlns:a16="http://schemas.microsoft.com/office/drawing/2014/main" id="{BBE92F6C-2FCF-4D14-9370-4AF1A9BB2C7D}"/>
              </a:ext>
            </a:extLst>
          </p:cNvPr>
          <p:cNvSpPr/>
          <p:nvPr/>
        </p:nvSpPr>
        <p:spPr>
          <a:xfrm>
            <a:off x="9948328" y="552139"/>
            <a:ext cx="2154088" cy="47409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+mj-ea"/>
                <a:ea typeface="+mj-ea"/>
              </a:rPr>
              <a:t>State / Record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5" name="Google Shape;297;g284785a2eaf_0_107">
            <a:extLst>
              <a:ext uri="{FF2B5EF4-FFF2-40B4-BE49-F238E27FC236}">
                <a16:creationId xmlns:a16="http://schemas.microsoft.com/office/drawing/2014/main" id="{84CBE2DF-23C8-4B40-2841-68F352212E48}"/>
              </a:ext>
            </a:extLst>
          </p:cNvPr>
          <p:cNvSpPr/>
          <p:nvPr/>
        </p:nvSpPr>
        <p:spPr>
          <a:xfrm>
            <a:off x="1799185" y="9319964"/>
            <a:ext cx="14977662" cy="8142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dk1"/>
                </a:solidFill>
                <a:latin typeface="+mj-ea"/>
                <a:ea typeface="+mj-ea"/>
              </a:rPr>
              <a:t>Footer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4" name="Google Shape;297;g284785a2eaf_0_107">
            <a:extLst>
              <a:ext uri="{FF2B5EF4-FFF2-40B4-BE49-F238E27FC236}">
                <a16:creationId xmlns:a16="http://schemas.microsoft.com/office/drawing/2014/main" id="{F5340BDB-B1E6-A687-4F8E-2FE7968C99F3}"/>
              </a:ext>
            </a:extLst>
          </p:cNvPr>
          <p:cNvSpPr/>
          <p:nvPr/>
        </p:nvSpPr>
        <p:spPr>
          <a:xfrm>
            <a:off x="12271476" y="552138"/>
            <a:ext cx="1349404" cy="48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dk1"/>
                </a:solidFill>
                <a:latin typeface="+mj-ea"/>
                <a:ea typeface="+mj-ea"/>
              </a:rPr>
              <a:t>Info</a:t>
            </a:r>
            <a:endParaRPr sz="2000" dirty="0"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6B208F8-E659-8EEA-366E-7DD55B0D3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64" y="1638899"/>
            <a:ext cx="12031072" cy="5005702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28F837F-7E32-F0E0-C5D7-EBF538BE5116}"/>
              </a:ext>
            </a:extLst>
          </p:cNvPr>
          <p:cNvCxnSpPr>
            <a:cxnSpLocks/>
          </p:cNvCxnSpPr>
          <p:nvPr/>
        </p:nvCxnSpPr>
        <p:spPr>
          <a:xfrm>
            <a:off x="503040" y="1399084"/>
            <a:ext cx="17235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297;g284785a2eaf_0_107">
            <a:extLst>
              <a:ext uri="{FF2B5EF4-FFF2-40B4-BE49-F238E27FC236}">
                <a16:creationId xmlns:a16="http://schemas.microsoft.com/office/drawing/2014/main" id="{36D1A12E-353B-F485-8CA6-0D7119572049}"/>
              </a:ext>
            </a:extLst>
          </p:cNvPr>
          <p:cNvSpPr/>
          <p:nvPr/>
        </p:nvSpPr>
        <p:spPr>
          <a:xfrm>
            <a:off x="15381904" y="116918"/>
            <a:ext cx="2359352" cy="99924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dk1"/>
                </a:solidFill>
                <a:latin typeface="+mj-ea"/>
                <a:ea typeface="+mj-ea"/>
              </a:rPr>
              <a:t>abcde@naver.com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dk1"/>
                </a:solidFill>
                <a:latin typeface="+mj-ea"/>
                <a:ea typeface="+mj-ea"/>
              </a:rPr>
              <a:t>12,345,678 KRW</a:t>
            </a:r>
            <a:endParaRPr sz="1600" dirty="0">
              <a:latin typeface="+mj-ea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F3754EB-6440-BFC1-BA06-EE9B4B5DF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64" y="6807943"/>
            <a:ext cx="12031072" cy="22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37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774E9A1-2F37-5E3E-FA31-0A2A0F4CF7A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A806EA9-233D-4645-843A-91096F799D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189152" y="1"/>
            <a:ext cx="1098848" cy="549274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5" name="Google Shape;297;g284785a2eaf_0_107">
            <a:extLst>
              <a:ext uri="{FF2B5EF4-FFF2-40B4-BE49-F238E27FC236}">
                <a16:creationId xmlns:a16="http://schemas.microsoft.com/office/drawing/2014/main" id="{D3C4FA8D-DB66-4625-A1AC-246E7B01A83D}"/>
              </a:ext>
            </a:extLst>
          </p:cNvPr>
          <p:cNvSpPr/>
          <p:nvPr/>
        </p:nvSpPr>
        <p:spPr>
          <a:xfrm>
            <a:off x="6911398" y="550974"/>
            <a:ext cx="1349404" cy="48000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dk1"/>
                </a:solidFill>
                <a:latin typeface="+mj-ea"/>
                <a:ea typeface="+mj-ea"/>
              </a:rPr>
              <a:t>API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6" name="Google Shape;297;g284785a2eaf_0_107">
            <a:extLst>
              <a:ext uri="{FF2B5EF4-FFF2-40B4-BE49-F238E27FC236}">
                <a16:creationId xmlns:a16="http://schemas.microsoft.com/office/drawing/2014/main" id="{57D351BC-1992-452D-9067-88FB127B2956}"/>
              </a:ext>
            </a:extLst>
          </p:cNvPr>
          <p:cNvSpPr/>
          <p:nvPr/>
        </p:nvSpPr>
        <p:spPr>
          <a:xfrm>
            <a:off x="8429864" y="550974"/>
            <a:ext cx="1349404" cy="48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+mj-ea"/>
                <a:ea typeface="+mj-ea"/>
              </a:rPr>
              <a:t>Trade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7" name="Google Shape;297;g284785a2eaf_0_107">
            <a:extLst>
              <a:ext uri="{FF2B5EF4-FFF2-40B4-BE49-F238E27FC236}">
                <a16:creationId xmlns:a16="http://schemas.microsoft.com/office/drawing/2014/main" id="{AED758DE-392C-473B-A404-5B1AFD276844}"/>
              </a:ext>
            </a:extLst>
          </p:cNvPr>
          <p:cNvSpPr/>
          <p:nvPr/>
        </p:nvSpPr>
        <p:spPr>
          <a:xfrm>
            <a:off x="13789943" y="536096"/>
            <a:ext cx="1502606" cy="48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dk1"/>
                </a:solidFill>
                <a:latin typeface="+mj-ea"/>
                <a:ea typeface="+mj-ea"/>
              </a:rPr>
              <a:t>Logout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22" name="Rectangle -1018">
            <a:extLst>
              <a:ext uri="{FF2B5EF4-FFF2-40B4-BE49-F238E27FC236}">
                <a16:creationId xmlns:a16="http://schemas.microsoft.com/office/drawing/2014/main" id="{5267DC4D-946A-4963-A841-82D86D686338}"/>
              </a:ext>
            </a:extLst>
          </p:cNvPr>
          <p:cNvSpPr>
            <a:spLocks/>
          </p:cNvSpPr>
          <p:nvPr/>
        </p:nvSpPr>
        <p:spPr bwMode="auto">
          <a:xfrm>
            <a:off x="1234034" y="529882"/>
            <a:ext cx="1130300" cy="466724"/>
          </a:xfrm>
          <a:prstGeom prst="rect">
            <a:avLst/>
          </a:prstGeom>
          <a:solidFill>
            <a:srgbClr val="D9D9D9"/>
          </a:solidFill>
          <a:ln w="25400">
            <a:solidFill>
              <a:schemeClr val="bg2">
                <a:lumMod val="40000"/>
                <a:lumOff val="60000"/>
              </a:schemeClr>
            </a:solidFill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C87EC8-F1FC-4D72-AE60-FAA339DE3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40631" y="126069"/>
            <a:ext cx="392450" cy="10034850"/>
          </a:xfrm>
          <a:prstGeom prst="rect">
            <a:avLst/>
          </a:prstGeom>
        </p:spPr>
      </p:pic>
      <p:sp>
        <p:nvSpPr>
          <p:cNvPr id="23" name="Google Shape;297;g284785a2eaf_0_107">
            <a:extLst>
              <a:ext uri="{FF2B5EF4-FFF2-40B4-BE49-F238E27FC236}">
                <a16:creationId xmlns:a16="http://schemas.microsoft.com/office/drawing/2014/main" id="{BBE92F6C-2FCF-4D14-9370-4AF1A9BB2C7D}"/>
              </a:ext>
            </a:extLst>
          </p:cNvPr>
          <p:cNvSpPr/>
          <p:nvPr/>
        </p:nvSpPr>
        <p:spPr>
          <a:xfrm>
            <a:off x="9948328" y="536097"/>
            <a:ext cx="2154088" cy="47409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+mj-ea"/>
                <a:ea typeface="+mj-ea"/>
              </a:rPr>
              <a:t>State / Record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4" name="Google Shape;297;g284785a2eaf_0_107">
            <a:extLst>
              <a:ext uri="{FF2B5EF4-FFF2-40B4-BE49-F238E27FC236}">
                <a16:creationId xmlns:a16="http://schemas.microsoft.com/office/drawing/2014/main" id="{F5340BDB-B1E6-A687-4F8E-2FE7968C99F3}"/>
              </a:ext>
            </a:extLst>
          </p:cNvPr>
          <p:cNvSpPr/>
          <p:nvPr/>
        </p:nvSpPr>
        <p:spPr>
          <a:xfrm>
            <a:off x="12271476" y="536096"/>
            <a:ext cx="1349404" cy="48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dk1"/>
                </a:solidFill>
                <a:latin typeface="+mj-ea"/>
                <a:ea typeface="+mj-ea"/>
              </a:rPr>
              <a:t>Info</a:t>
            </a:r>
            <a:endParaRPr sz="2000" dirty="0"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28F837F-7E32-F0E0-C5D7-EBF538BE5116}"/>
              </a:ext>
            </a:extLst>
          </p:cNvPr>
          <p:cNvCxnSpPr>
            <a:cxnSpLocks/>
          </p:cNvCxnSpPr>
          <p:nvPr/>
        </p:nvCxnSpPr>
        <p:spPr>
          <a:xfrm>
            <a:off x="503040" y="1399084"/>
            <a:ext cx="17235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297;g284785a2eaf_0_107">
            <a:extLst>
              <a:ext uri="{FF2B5EF4-FFF2-40B4-BE49-F238E27FC236}">
                <a16:creationId xmlns:a16="http://schemas.microsoft.com/office/drawing/2014/main" id="{36D1A12E-353B-F485-8CA6-0D7119572049}"/>
              </a:ext>
            </a:extLst>
          </p:cNvPr>
          <p:cNvSpPr/>
          <p:nvPr/>
        </p:nvSpPr>
        <p:spPr>
          <a:xfrm>
            <a:off x="15381904" y="116918"/>
            <a:ext cx="2359352" cy="99924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dk1"/>
                </a:solidFill>
                <a:latin typeface="+mj-ea"/>
                <a:ea typeface="+mj-ea"/>
              </a:rPr>
              <a:t>abcde@naver.com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dk1"/>
                </a:solidFill>
                <a:latin typeface="+mj-ea"/>
                <a:ea typeface="+mj-ea"/>
              </a:rPr>
              <a:t>12,345,678 KRW</a:t>
            </a:r>
            <a:endParaRPr sz="1600" dirty="0"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8A80A10-7FE4-3A9C-6FC2-F1B7948AB113}"/>
              </a:ext>
            </a:extLst>
          </p:cNvPr>
          <p:cNvSpPr/>
          <p:nvPr/>
        </p:nvSpPr>
        <p:spPr>
          <a:xfrm>
            <a:off x="6034852" y="5820960"/>
            <a:ext cx="7488832" cy="5760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867415-73B5-972F-11AD-5354DB822CC8}"/>
              </a:ext>
            </a:extLst>
          </p:cNvPr>
          <p:cNvSpPr txBox="1"/>
          <p:nvPr/>
        </p:nvSpPr>
        <p:spPr>
          <a:xfrm>
            <a:off x="3444056" y="5811701"/>
            <a:ext cx="2366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Connect Key : 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C36ED1-ABD3-68C1-E95A-7432E374D56F}"/>
              </a:ext>
            </a:extLst>
          </p:cNvPr>
          <p:cNvSpPr txBox="1"/>
          <p:nvPr/>
        </p:nvSpPr>
        <p:spPr>
          <a:xfrm>
            <a:off x="3770790" y="6836173"/>
            <a:ext cx="2366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Secret Key : </a:t>
            </a:r>
            <a:endParaRPr lang="ko-KR" altLang="en-US" sz="24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F1D09CB-0E75-0C59-11F1-1579A25A3511}"/>
              </a:ext>
            </a:extLst>
          </p:cNvPr>
          <p:cNvSpPr/>
          <p:nvPr/>
        </p:nvSpPr>
        <p:spPr>
          <a:xfrm>
            <a:off x="6034852" y="6871692"/>
            <a:ext cx="7488832" cy="57604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9" name="Google Shape;297;g284785a2eaf_0_107">
            <a:extLst>
              <a:ext uri="{FF2B5EF4-FFF2-40B4-BE49-F238E27FC236}">
                <a16:creationId xmlns:a16="http://schemas.microsoft.com/office/drawing/2014/main" id="{22F35E0F-6A8C-879C-184C-C2AAA93036EB}"/>
              </a:ext>
            </a:extLst>
          </p:cNvPr>
          <p:cNvSpPr/>
          <p:nvPr/>
        </p:nvSpPr>
        <p:spPr>
          <a:xfrm>
            <a:off x="10922072" y="4943612"/>
            <a:ext cx="1349404" cy="48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>
                <a:latin typeface="+mj-ea"/>
                <a:ea typeface="+mj-ea"/>
              </a:rPr>
              <a:t>저장</a:t>
            </a:r>
            <a:r>
              <a:rPr lang="en-US" altLang="ko-KR" sz="1600" dirty="0">
                <a:latin typeface="+mj-ea"/>
                <a:ea typeface="+mj-ea"/>
              </a:rPr>
              <a:t>/</a:t>
            </a:r>
            <a:r>
              <a:rPr lang="ko-KR" altLang="en-US" sz="1600" dirty="0">
                <a:latin typeface="+mj-ea"/>
                <a:ea typeface="+mj-ea"/>
              </a:rPr>
              <a:t>수정</a:t>
            </a:r>
            <a:endParaRPr sz="1600" dirty="0">
              <a:latin typeface="+mj-ea"/>
              <a:ea typeface="+mj-ea"/>
            </a:endParaRPr>
          </a:p>
        </p:txBody>
      </p:sp>
      <p:sp>
        <p:nvSpPr>
          <p:cNvPr id="21" name="Google Shape;297;g284785a2eaf_0_107">
            <a:extLst>
              <a:ext uri="{FF2B5EF4-FFF2-40B4-BE49-F238E27FC236}">
                <a16:creationId xmlns:a16="http://schemas.microsoft.com/office/drawing/2014/main" id="{E924CF7B-20B7-9A14-53C7-6C2EF94E029E}"/>
              </a:ext>
            </a:extLst>
          </p:cNvPr>
          <p:cNvSpPr/>
          <p:nvPr/>
        </p:nvSpPr>
        <p:spPr>
          <a:xfrm>
            <a:off x="12345434" y="4943612"/>
            <a:ext cx="1349404" cy="48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>
                <a:latin typeface="+mj-ea"/>
                <a:ea typeface="+mj-ea"/>
              </a:rPr>
              <a:t>삭제</a:t>
            </a:r>
            <a:endParaRPr sz="1600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CDDC14-6BB8-4420-47C4-AA0E56DB2FB6}"/>
              </a:ext>
            </a:extLst>
          </p:cNvPr>
          <p:cNvSpPr txBox="1"/>
          <p:nvPr/>
        </p:nvSpPr>
        <p:spPr>
          <a:xfrm>
            <a:off x="9432032" y="7706401"/>
            <a:ext cx="4523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현재 등록된 </a:t>
            </a:r>
            <a:r>
              <a:rPr lang="en-US" altLang="ko-KR" sz="1600" dirty="0"/>
              <a:t>API Key</a:t>
            </a:r>
            <a:r>
              <a:rPr lang="ko-KR" altLang="en-US" sz="1600" dirty="0"/>
              <a:t>가 존재하지 않습니다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9C2EF0-6E0A-62AB-777A-C364C41CD8FD}"/>
              </a:ext>
            </a:extLst>
          </p:cNvPr>
          <p:cNvSpPr txBox="1"/>
          <p:nvPr/>
        </p:nvSpPr>
        <p:spPr>
          <a:xfrm>
            <a:off x="5172550" y="2693110"/>
            <a:ext cx="11204756" cy="1343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 marR="76200">
              <a:lnSpc>
                <a:spcPct val="123100"/>
              </a:lnSpc>
              <a:spcBef>
                <a:spcPts val="580"/>
              </a:spcBef>
            </a:pPr>
            <a:r>
              <a:rPr lang="ko-KR" altLang="en-US" sz="2000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 Light"/>
              </a:rPr>
              <a:t>거래소에서 발급된 </a:t>
            </a:r>
            <a:r>
              <a:rPr lang="en-US" altLang="ko-KR" sz="2000" b="1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 Light"/>
              </a:rPr>
              <a:t>Connect</a:t>
            </a:r>
            <a:r>
              <a:rPr lang="en-US" altLang="ko-KR" sz="2000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 Light"/>
              </a:rPr>
              <a:t> </a:t>
            </a:r>
            <a:r>
              <a:rPr lang="en-US" altLang="ko-KR" sz="2000" b="1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 Light"/>
              </a:rPr>
              <a:t>Key</a:t>
            </a:r>
            <a:r>
              <a:rPr lang="ko-KR" altLang="en-US" sz="2000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 Light"/>
              </a:rPr>
              <a:t>와</a:t>
            </a:r>
            <a:r>
              <a:rPr lang="ko-KR" altLang="en-US" sz="2000" b="1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 Light"/>
              </a:rPr>
              <a:t> </a:t>
            </a:r>
            <a:r>
              <a:rPr lang="en-US" altLang="ko-KR" sz="2000" b="1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 Light"/>
              </a:rPr>
              <a:t>Secret </a:t>
            </a:r>
            <a:r>
              <a:rPr lang="ko-KR" altLang="en-US" sz="2000" b="1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 Light"/>
              </a:rPr>
              <a:t> </a:t>
            </a:r>
            <a:r>
              <a:rPr lang="en-US" altLang="ko-KR" sz="2000" b="1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 Light"/>
              </a:rPr>
              <a:t>Key</a:t>
            </a:r>
            <a:r>
              <a:rPr lang="ko-KR" altLang="en-US" sz="2000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 Light"/>
              </a:rPr>
              <a:t>를 입력하시기 바랍니다</a:t>
            </a:r>
            <a:r>
              <a:rPr lang="en-US" altLang="ko-KR" sz="2000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 Light"/>
              </a:rPr>
              <a:t>.</a:t>
            </a:r>
          </a:p>
          <a:p>
            <a:pPr marL="25400" marR="76200">
              <a:lnSpc>
                <a:spcPct val="123100"/>
              </a:lnSpc>
              <a:spcBef>
                <a:spcPts val="580"/>
              </a:spcBef>
            </a:pPr>
            <a:r>
              <a:rPr lang="ko-KR" altLang="en-US" sz="2000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"/>
              </a:rPr>
              <a:t>발급된 </a:t>
            </a:r>
            <a:r>
              <a:rPr lang="en-US" altLang="ko-KR" sz="2000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"/>
              </a:rPr>
              <a:t>API</a:t>
            </a:r>
            <a:r>
              <a:rPr lang="ko-KR" altLang="en-US" sz="2000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"/>
              </a:rPr>
              <a:t> </a:t>
            </a:r>
            <a:r>
              <a:rPr lang="en-US" altLang="ko-KR" sz="2000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"/>
              </a:rPr>
              <a:t>Key</a:t>
            </a:r>
            <a:r>
              <a:rPr lang="ko-KR" altLang="en-US" sz="2000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"/>
              </a:rPr>
              <a:t>를 활성화할 때 문자</a:t>
            </a:r>
            <a:r>
              <a:rPr lang="en-US" altLang="ko-KR" sz="2000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"/>
              </a:rPr>
              <a:t>(SMS) </a:t>
            </a:r>
            <a:r>
              <a:rPr lang="ko-KR" altLang="en-US" sz="2000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"/>
              </a:rPr>
              <a:t>인증이 추가로 진행됩니다</a:t>
            </a:r>
            <a:r>
              <a:rPr lang="en-US" altLang="ko-KR" sz="2000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"/>
              </a:rPr>
              <a:t>.</a:t>
            </a:r>
          </a:p>
          <a:p>
            <a:pPr marL="25400" marR="76200">
              <a:lnSpc>
                <a:spcPct val="123100"/>
              </a:lnSpc>
              <a:spcBef>
                <a:spcPts val="580"/>
              </a:spcBef>
            </a:pPr>
            <a:r>
              <a:rPr lang="ko-KR" altLang="en-US" sz="2000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"/>
              </a:rPr>
              <a:t>이외 상세 </a:t>
            </a:r>
            <a:r>
              <a:rPr lang="en-US" altLang="ko-KR" sz="2000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"/>
              </a:rPr>
              <a:t>API Ket </a:t>
            </a:r>
            <a:r>
              <a:rPr lang="ko-KR" altLang="en-US" sz="2000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"/>
              </a:rPr>
              <a:t>발급받는 방법은 이용안내를 참고하시기 바랍니다</a:t>
            </a:r>
            <a:r>
              <a:rPr lang="en-US" altLang="ko-KR" sz="2000" spc="-150" dirty="0">
                <a:solidFill>
                  <a:srgbClr val="191933"/>
                </a:solidFill>
                <a:latin typeface="나눔바른고딕OTF" panose="020B0600000101010101" charset="-127"/>
                <a:ea typeface="나눔바른고딕OTF" panose="020B0600000101010101" charset="-127"/>
                <a:cs typeface="나눔바른고딕OTF"/>
              </a:rPr>
              <a:t>.</a:t>
            </a:r>
            <a:endParaRPr lang="ko-KR" altLang="en-US" sz="2000" spc="-170" dirty="0">
              <a:solidFill>
                <a:srgbClr val="191933"/>
              </a:solidFill>
              <a:latin typeface="나눔바른고딕OTF Light" panose="020B0600000101010101" charset="-127"/>
              <a:ea typeface="나눔바른고딕OTF Light" panose="020B0600000101010101" charset="-127"/>
              <a:cs typeface="나눔바른고딕OTF"/>
            </a:endParaRPr>
          </a:p>
        </p:txBody>
      </p:sp>
      <p:sp>
        <p:nvSpPr>
          <p:cNvPr id="29" name="object 154">
            <a:extLst>
              <a:ext uri="{FF2B5EF4-FFF2-40B4-BE49-F238E27FC236}">
                <a16:creationId xmlns:a16="http://schemas.microsoft.com/office/drawing/2014/main" id="{0138A981-C4F2-07EC-20AA-39AD353BF8A5}"/>
              </a:ext>
            </a:extLst>
          </p:cNvPr>
          <p:cNvSpPr/>
          <p:nvPr/>
        </p:nvSpPr>
        <p:spPr>
          <a:xfrm>
            <a:off x="4963001" y="2876061"/>
            <a:ext cx="209550" cy="209550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104708" y="104708"/>
                </a:moveTo>
                <a:lnTo>
                  <a:pt x="0" y="104708"/>
                </a:lnTo>
                <a:lnTo>
                  <a:pt x="0" y="0"/>
                </a:lnTo>
                <a:lnTo>
                  <a:pt x="104708" y="0"/>
                </a:lnTo>
                <a:lnTo>
                  <a:pt x="104708" y="104708"/>
                </a:lnTo>
                <a:close/>
              </a:path>
            </a:pathLst>
          </a:custGeom>
          <a:solidFill>
            <a:srgbClr val="191933"/>
          </a:solidFill>
        </p:spPr>
        <p:txBody>
          <a:bodyPr wrap="square" lIns="0" tIns="0" rIns="0" bIns="0" rtlCol="0"/>
          <a:lstStyle/>
          <a:p>
            <a:endParaRPr sz="3600" dirty="0"/>
          </a:p>
        </p:txBody>
      </p:sp>
      <p:sp>
        <p:nvSpPr>
          <p:cNvPr id="30" name="object 154">
            <a:extLst>
              <a:ext uri="{FF2B5EF4-FFF2-40B4-BE49-F238E27FC236}">
                <a16:creationId xmlns:a16="http://schemas.microsoft.com/office/drawing/2014/main" id="{F516466C-0B1F-B882-6B54-AA6A39F30641}"/>
              </a:ext>
            </a:extLst>
          </p:cNvPr>
          <p:cNvSpPr/>
          <p:nvPr/>
        </p:nvSpPr>
        <p:spPr>
          <a:xfrm>
            <a:off x="4963001" y="3307121"/>
            <a:ext cx="209550" cy="209550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104708" y="104708"/>
                </a:moveTo>
                <a:lnTo>
                  <a:pt x="0" y="104708"/>
                </a:lnTo>
                <a:lnTo>
                  <a:pt x="0" y="0"/>
                </a:lnTo>
                <a:lnTo>
                  <a:pt x="104708" y="0"/>
                </a:lnTo>
                <a:lnTo>
                  <a:pt x="104708" y="104708"/>
                </a:lnTo>
                <a:close/>
              </a:path>
            </a:pathLst>
          </a:custGeom>
          <a:solidFill>
            <a:srgbClr val="191933"/>
          </a:solidFill>
        </p:spPr>
        <p:txBody>
          <a:bodyPr wrap="square" lIns="0" tIns="0" rIns="0" bIns="0" rtlCol="0"/>
          <a:lstStyle/>
          <a:p>
            <a:endParaRPr sz="3600" dirty="0"/>
          </a:p>
        </p:txBody>
      </p:sp>
      <p:sp>
        <p:nvSpPr>
          <p:cNvPr id="31" name="object 154">
            <a:extLst>
              <a:ext uri="{FF2B5EF4-FFF2-40B4-BE49-F238E27FC236}">
                <a16:creationId xmlns:a16="http://schemas.microsoft.com/office/drawing/2014/main" id="{DB5BE926-EDBA-C5B7-FF7D-94D509389345}"/>
              </a:ext>
            </a:extLst>
          </p:cNvPr>
          <p:cNvSpPr/>
          <p:nvPr/>
        </p:nvSpPr>
        <p:spPr>
          <a:xfrm>
            <a:off x="4963001" y="3777595"/>
            <a:ext cx="209550" cy="209550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104708" y="104708"/>
                </a:moveTo>
                <a:lnTo>
                  <a:pt x="0" y="104708"/>
                </a:lnTo>
                <a:lnTo>
                  <a:pt x="0" y="0"/>
                </a:lnTo>
                <a:lnTo>
                  <a:pt x="104708" y="0"/>
                </a:lnTo>
                <a:lnTo>
                  <a:pt x="104708" y="104708"/>
                </a:lnTo>
                <a:close/>
              </a:path>
            </a:pathLst>
          </a:custGeom>
          <a:solidFill>
            <a:srgbClr val="191933"/>
          </a:solidFill>
        </p:spPr>
        <p:txBody>
          <a:bodyPr wrap="square" lIns="0" tIns="0" rIns="0" bIns="0" rtlCol="0"/>
          <a:lstStyle/>
          <a:p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646764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774E9A1-2F37-5E3E-FA31-0A2A0F4CF7A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A806EA9-233D-4645-843A-91096F799D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189152" y="1"/>
            <a:ext cx="1098848" cy="549274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15" name="Google Shape;297;g284785a2eaf_0_107">
            <a:extLst>
              <a:ext uri="{FF2B5EF4-FFF2-40B4-BE49-F238E27FC236}">
                <a16:creationId xmlns:a16="http://schemas.microsoft.com/office/drawing/2014/main" id="{D3C4FA8D-DB66-4625-A1AC-246E7B01A83D}"/>
              </a:ext>
            </a:extLst>
          </p:cNvPr>
          <p:cNvSpPr/>
          <p:nvPr/>
        </p:nvSpPr>
        <p:spPr>
          <a:xfrm>
            <a:off x="6911398" y="550974"/>
            <a:ext cx="1349404" cy="48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dk1"/>
                </a:solidFill>
                <a:latin typeface="+mj-ea"/>
                <a:ea typeface="+mj-ea"/>
              </a:rPr>
              <a:t>API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6" name="Google Shape;297;g284785a2eaf_0_107">
            <a:extLst>
              <a:ext uri="{FF2B5EF4-FFF2-40B4-BE49-F238E27FC236}">
                <a16:creationId xmlns:a16="http://schemas.microsoft.com/office/drawing/2014/main" id="{57D351BC-1992-452D-9067-88FB127B2956}"/>
              </a:ext>
            </a:extLst>
          </p:cNvPr>
          <p:cNvSpPr/>
          <p:nvPr/>
        </p:nvSpPr>
        <p:spPr>
          <a:xfrm>
            <a:off x="8429864" y="550974"/>
            <a:ext cx="1349404" cy="48000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+mj-ea"/>
                <a:ea typeface="+mj-ea"/>
              </a:rPr>
              <a:t>Trade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7" name="Google Shape;297;g284785a2eaf_0_107">
            <a:extLst>
              <a:ext uri="{FF2B5EF4-FFF2-40B4-BE49-F238E27FC236}">
                <a16:creationId xmlns:a16="http://schemas.microsoft.com/office/drawing/2014/main" id="{AED758DE-392C-473B-A404-5B1AFD276844}"/>
              </a:ext>
            </a:extLst>
          </p:cNvPr>
          <p:cNvSpPr/>
          <p:nvPr/>
        </p:nvSpPr>
        <p:spPr>
          <a:xfrm>
            <a:off x="13789943" y="536096"/>
            <a:ext cx="1502606" cy="48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dk1"/>
                </a:solidFill>
                <a:latin typeface="+mj-ea"/>
                <a:ea typeface="+mj-ea"/>
              </a:rPr>
              <a:t>Logout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22" name="Rectangle -1018">
            <a:extLst>
              <a:ext uri="{FF2B5EF4-FFF2-40B4-BE49-F238E27FC236}">
                <a16:creationId xmlns:a16="http://schemas.microsoft.com/office/drawing/2014/main" id="{5267DC4D-946A-4963-A841-82D86D686338}"/>
              </a:ext>
            </a:extLst>
          </p:cNvPr>
          <p:cNvSpPr>
            <a:spLocks/>
          </p:cNvSpPr>
          <p:nvPr/>
        </p:nvSpPr>
        <p:spPr bwMode="auto">
          <a:xfrm>
            <a:off x="1234034" y="529882"/>
            <a:ext cx="1130300" cy="466724"/>
          </a:xfrm>
          <a:prstGeom prst="rect">
            <a:avLst/>
          </a:prstGeom>
          <a:solidFill>
            <a:srgbClr val="D9D9D9"/>
          </a:solidFill>
          <a:ln w="25400">
            <a:solidFill>
              <a:schemeClr val="bg2">
                <a:lumMod val="40000"/>
                <a:lumOff val="60000"/>
              </a:schemeClr>
            </a:solidFill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C87EC8-F1FC-4D72-AE60-FAA339DE3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40631" y="126069"/>
            <a:ext cx="392450" cy="10034850"/>
          </a:xfrm>
          <a:prstGeom prst="rect">
            <a:avLst/>
          </a:prstGeom>
        </p:spPr>
      </p:pic>
      <p:sp>
        <p:nvSpPr>
          <p:cNvPr id="23" name="Google Shape;297;g284785a2eaf_0_107">
            <a:extLst>
              <a:ext uri="{FF2B5EF4-FFF2-40B4-BE49-F238E27FC236}">
                <a16:creationId xmlns:a16="http://schemas.microsoft.com/office/drawing/2014/main" id="{BBE92F6C-2FCF-4D14-9370-4AF1A9BB2C7D}"/>
              </a:ext>
            </a:extLst>
          </p:cNvPr>
          <p:cNvSpPr/>
          <p:nvPr/>
        </p:nvSpPr>
        <p:spPr>
          <a:xfrm>
            <a:off x="9948328" y="536097"/>
            <a:ext cx="2154088" cy="47409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+mj-ea"/>
                <a:ea typeface="+mj-ea"/>
              </a:rPr>
              <a:t>State / Record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4" name="Google Shape;297;g284785a2eaf_0_107">
            <a:extLst>
              <a:ext uri="{FF2B5EF4-FFF2-40B4-BE49-F238E27FC236}">
                <a16:creationId xmlns:a16="http://schemas.microsoft.com/office/drawing/2014/main" id="{F5340BDB-B1E6-A687-4F8E-2FE7968C99F3}"/>
              </a:ext>
            </a:extLst>
          </p:cNvPr>
          <p:cNvSpPr/>
          <p:nvPr/>
        </p:nvSpPr>
        <p:spPr>
          <a:xfrm>
            <a:off x="12271476" y="536096"/>
            <a:ext cx="1349404" cy="48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dk1"/>
                </a:solidFill>
                <a:latin typeface="+mj-ea"/>
                <a:ea typeface="+mj-ea"/>
              </a:rPr>
              <a:t>Info</a:t>
            </a:r>
            <a:endParaRPr sz="2000" dirty="0"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28F837F-7E32-F0E0-C5D7-EBF538BE5116}"/>
              </a:ext>
            </a:extLst>
          </p:cNvPr>
          <p:cNvCxnSpPr>
            <a:cxnSpLocks/>
          </p:cNvCxnSpPr>
          <p:nvPr/>
        </p:nvCxnSpPr>
        <p:spPr>
          <a:xfrm>
            <a:off x="503040" y="1399084"/>
            <a:ext cx="17235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297;g284785a2eaf_0_107">
            <a:extLst>
              <a:ext uri="{FF2B5EF4-FFF2-40B4-BE49-F238E27FC236}">
                <a16:creationId xmlns:a16="http://schemas.microsoft.com/office/drawing/2014/main" id="{36D1A12E-353B-F485-8CA6-0D7119572049}"/>
              </a:ext>
            </a:extLst>
          </p:cNvPr>
          <p:cNvSpPr/>
          <p:nvPr/>
        </p:nvSpPr>
        <p:spPr>
          <a:xfrm>
            <a:off x="15381904" y="116918"/>
            <a:ext cx="2359352" cy="99924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dk1"/>
                </a:solidFill>
                <a:latin typeface="+mj-ea"/>
                <a:ea typeface="+mj-ea"/>
              </a:rPr>
              <a:t>abcde@naver.com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dk1"/>
                </a:solidFill>
                <a:latin typeface="+mj-ea"/>
                <a:ea typeface="+mj-ea"/>
              </a:rPr>
              <a:t>12,345,678 KRW</a:t>
            </a:r>
            <a:endParaRPr sz="1600" dirty="0">
              <a:latin typeface="+mj-ea"/>
              <a:ea typeface="+mj-ea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8F3F233-5BDA-F557-0B83-274DD105F4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5" y="1948359"/>
            <a:ext cx="17334062" cy="7371602"/>
          </a:xfrm>
          <a:prstGeom prst="rect">
            <a:avLst/>
          </a:prstGeom>
        </p:spPr>
      </p:pic>
      <p:sp>
        <p:nvSpPr>
          <p:cNvPr id="36" name="Google Shape;297;g284785a2eaf_0_107">
            <a:extLst>
              <a:ext uri="{FF2B5EF4-FFF2-40B4-BE49-F238E27FC236}">
                <a16:creationId xmlns:a16="http://schemas.microsoft.com/office/drawing/2014/main" id="{AFDE0DAA-3E95-0E58-6B17-13D896CFCC89}"/>
              </a:ext>
            </a:extLst>
          </p:cNvPr>
          <p:cNvSpPr/>
          <p:nvPr/>
        </p:nvSpPr>
        <p:spPr>
          <a:xfrm>
            <a:off x="404513" y="1948357"/>
            <a:ext cx="5715150" cy="70018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거래소 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빗썸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37" name="Google Shape;297;g284785a2eaf_0_107">
            <a:extLst>
              <a:ext uri="{FF2B5EF4-FFF2-40B4-BE49-F238E27FC236}">
                <a16:creationId xmlns:a16="http://schemas.microsoft.com/office/drawing/2014/main" id="{0294FB42-8CBD-C9F3-2FEA-9D288764D820}"/>
              </a:ext>
            </a:extLst>
          </p:cNvPr>
          <p:cNvSpPr/>
          <p:nvPr/>
        </p:nvSpPr>
        <p:spPr>
          <a:xfrm>
            <a:off x="6182947" y="1950057"/>
            <a:ext cx="5715150" cy="71206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시장 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원화마켓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(KRW)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38" name="Google Shape;297;g284785a2eaf_0_107">
            <a:extLst>
              <a:ext uri="{FF2B5EF4-FFF2-40B4-BE49-F238E27FC236}">
                <a16:creationId xmlns:a16="http://schemas.microsoft.com/office/drawing/2014/main" id="{C4EC4322-AE47-1710-0CDF-BE122773FAC9}"/>
              </a:ext>
            </a:extLst>
          </p:cNvPr>
          <p:cNvSpPr/>
          <p:nvPr/>
        </p:nvSpPr>
        <p:spPr>
          <a:xfrm>
            <a:off x="11901400" y="1929269"/>
            <a:ext cx="5837176" cy="73284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구매종목 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: USDT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39" name="Google Shape;297;g284785a2eaf_0_107">
            <a:extLst>
              <a:ext uri="{FF2B5EF4-FFF2-40B4-BE49-F238E27FC236}">
                <a16:creationId xmlns:a16="http://schemas.microsoft.com/office/drawing/2014/main" id="{85C84732-55AA-B18B-DAA2-17492F13A318}"/>
              </a:ext>
            </a:extLst>
          </p:cNvPr>
          <p:cNvSpPr/>
          <p:nvPr/>
        </p:nvSpPr>
        <p:spPr>
          <a:xfrm>
            <a:off x="15292548" y="2798169"/>
            <a:ext cx="2446028" cy="623376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오더북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40" name="Google Shape;297;g284785a2eaf_0_107">
            <a:extLst>
              <a:ext uri="{FF2B5EF4-FFF2-40B4-BE49-F238E27FC236}">
                <a16:creationId xmlns:a16="http://schemas.microsoft.com/office/drawing/2014/main" id="{071C8586-1227-9840-3920-35705355EA77}"/>
              </a:ext>
            </a:extLst>
          </p:cNvPr>
          <p:cNvSpPr/>
          <p:nvPr/>
        </p:nvSpPr>
        <p:spPr>
          <a:xfrm>
            <a:off x="404514" y="2798168"/>
            <a:ext cx="14785980" cy="652179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0" dirty="0">
                <a:solidFill>
                  <a:schemeClr val="dk1"/>
                </a:solidFill>
                <a:latin typeface="+mj-ea"/>
                <a:ea typeface="+mj-ea"/>
              </a:rPr>
              <a:t>USDT / KRW </a:t>
            </a:r>
            <a:r>
              <a:rPr lang="ko-KR" altLang="en-US" sz="8000" dirty="0">
                <a:solidFill>
                  <a:schemeClr val="dk1"/>
                </a:solidFill>
                <a:latin typeface="+mj-ea"/>
                <a:ea typeface="+mj-ea"/>
              </a:rPr>
              <a:t>차트화면</a:t>
            </a:r>
            <a:endParaRPr sz="8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6693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774E9A1-2F37-5E3E-FA31-0A2A0F4CF7A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15" name="Google Shape;297;g284785a2eaf_0_107">
            <a:extLst>
              <a:ext uri="{FF2B5EF4-FFF2-40B4-BE49-F238E27FC236}">
                <a16:creationId xmlns:a16="http://schemas.microsoft.com/office/drawing/2014/main" id="{D3C4FA8D-DB66-4625-A1AC-246E7B01A83D}"/>
              </a:ext>
            </a:extLst>
          </p:cNvPr>
          <p:cNvSpPr/>
          <p:nvPr/>
        </p:nvSpPr>
        <p:spPr>
          <a:xfrm>
            <a:off x="6911398" y="550974"/>
            <a:ext cx="1349404" cy="48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dk1"/>
                </a:solidFill>
                <a:latin typeface="+mj-ea"/>
                <a:ea typeface="+mj-ea"/>
              </a:rPr>
              <a:t>API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6" name="Google Shape;297;g284785a2eaf_0_107">
            <a:extLst>
              <a:ext uri="{FF2B5EF4-FFF2-40B4-BE49-F238E27FC236}">
                <a16:creationId xmlns:a16="http://schemas.microsoft.com/office/drawing/2014/main" id="{57D351BC-1992-452D-9067-88FB127B2956}"/>
              </a:ext>
            </a:extLst>
          </p:cNvPr>
          <p:cNvSpPr/>
          <p:nvPr/>
        </p:nvSpPr>
        <p:spPr>
          <a:xfrm>
            <a:off x="8429864" y="550974"/>
            <a:ext cx="1349404" cy="48000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+mj-ea"/>
                <a:ea typeface="+mj-ea"/>
              </a:rPr>
              <a:t>Trade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7" name="Google Shape;297;g284785a2eaf_0_107">
            <a:extLst>
              <a:ext uri="{FF2B5EF4-FFF2-40B4-BE49-F238E27FC236}">
                <a16:creationId xmlns:a16="http://schemas.microsoft.com/office/drawing/2014/main" id="{AED758DE-392C-473B-A404-5B1AFD276844}"/>
              </a:ext>
            </a:extLst>
          </p:cNvPr>
          <p:cNvSpPr/>
          <p:nvPr/>
        </p:nvSpPr>
        <p:spPr>
          <a:xfrm>
            <a:off x="13789943" y="536096"/>
            <a:ext cx="1502606" cy="48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dk1"/>
                </a:solidFill>
                <a:latin typeface="+mj-ea"/>
                <a:ea typeface="+mj-ea"/>
              </a:rPr>
              <a:t>Logout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22" name="Rectangle -1018">
            <a:extLst>
              <a:ext uri="{FF2B5EF4-FFF2-40B4-BE49-F238E27FC236}">
                <a16:creationId xmlns:a16="http://schemas.microsoft.com/office/drawing/2014/main" id="{5267DC4D-946A-4963-A841-82D86D686338}"/>
              </a:ext>
            </a:extLst>
          </p:cNvPr>
          <p:cNvSpPr>
            <a:spLocks/>
          </p:cNvSpPr>
          <p:nvPr/>
        </p:nvSpPr>
        <p:spPr bwMode="auto">
          <a:xfrm>
            <a:off x="1234034" y="529882"/>
            <a:ext cx="1130300" cy="466724"/>
          </a:xfrm>
          <a:prstGeom prst="rect">
            <a:avLst/>
          </a:prstGeom>
          <a:solidFill>
            <a:srgbClr val="D9D9D9"/>
          </a:solidFill>
          <a:ln w="25400">
            <a:solidFill>
              <a:schemeClr val="bg2">
                <a:lumMod val="40000"/>
                <a:lumOff val="60000"/>
              </a:schemeClr>
            </a:solidFill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</a:p>
        </p:txBody>
      </p:sp>
      <p:sp>
        <p:nvSpPr>
          <p:cNvPr id="23" name="Google Shape;297;g284785a2eaf_0_107">
            <a:extLst>
              <a:ext uri="{FF2B5EF4-FFF2-40B4-BE49-F238E27FC236}">
                <a16:creationId xmlns:a16="http://schemas.microsoft.com/office/drawing/2014/main" id="{BBE92F6C-2FCF-4D14-9370-4AF1A9BB2C7D}"/>
              </a:ext>
            </a:extLst>
          </p:cNvPr>
          <p:cNvSpPr/>
          <p:nvPr/>
        </p:nvSpPr>
        <p:spPr>
          <a:xfrm>
            <a:off x="9948328" y="536097"/>
            <a:ext cx="2154088" cy="47409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+mj-ea"/>
                <a:ea typeface="+mj-ea"/>
              </a:rPr>
              <a:t>State / Record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4" name="Google Shape;297;g284785a2eaf_0_107">
            <a:extLst>
              <a:ext uri="{FF2B5EF4-FFF2-40B4-BE49-F238E27FC236}">
                <a16:creationId xmlns:a16="http://schemas.microsoft.com/office/drawing/2014/main" id="{F5340BDB-B1E6-A687-4F8E-2FE7968C99F3}"/>
              </a:ext>
            </a:extLst>
          </p:cNvPr>
          <p:cNvSpPr/>
          <p:nvPr/>
        </p:nvSpPr>
        <p:spPr>
          <a:xfrm>
            <a:off x="12271476" y="536096"/>
            <a:ext cx="1349404" cy="48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dk1"/>
                </a:solidFill>
                <a:latin typeface="+mj-ea"/>
                <a:ea typeface="+mj-ea"/>
              </a:rPr>
              <a:t>Info</a:t>
            </a:r>
            <a:endParaRPr sz="2000" dirty="0"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28F837F-7E32-F0E0-C5D7-EBF538BE5116}"/>
              </a:ext>
            </a:extLst>
          </p:cNvPr>
          <p:cNvCxnSpPr>
            <a:cxnSpLocks/>
          </p:cNvCxnSpPr>
          <p:nvPr/>
        </p:nvCxnSpPr>
        <p:spPr>
          <a:xfrm>
            <a:off x="503040" y="1399084"/>
            <a:ext cx="17235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297;g284785a2eaf_0_107">
            <a:extLst>
              <a:ext uri="{FF2B5EF4-FFF2-40B4-BE49-F238E27FC236}">
                <a16:creationId xmlns:a16="http://schemas.microsoft.com/office/drawing/2014/main" id="{36D1A12E-353B-F485-8CA6-0D7119572049}"/>
              </a:ext>
            </a:extLst>
          </p:cNvPr>
          <p:cNvSpPr/>
          <p:nvPr/>
        </p:nvSpPr>
        <p:spPr>
          <a:xfrm>
            <a:off x="15381904" y="116918"/>
            <a:ext cx="2359352" cy="99924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dk1"/>
                </a:solidFill>
                <a:latin typeface="+mj-ea"/>
                <a:ea typeface="+mj-ea"/>
              </a:rPr>
              <a:t>abcde@naver.com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dk1"/>
                </a:solidFill>
                <a:latin typeface="+mj-ea"/>
                <a:ea typeface="+mj-ea"/>
              </a:rPr>
              <a:t>12,345,678 KRW</a:t>
            </a:r>
            <a:endParaRPr sz="1600" dirty="0"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A64738-8D74-9791-41C1-5C1D9883B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58620" y="2871101"/>
            <a:ext cx="307708" cy="56002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08F46B-EAFE-9B25-49F2-FCA5C5FB5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" y="2342992"/>
            <a:ext cx="18193188" cy="6400908"/>
          </a:xfrm>
          <a:prstGeom prst="rect">
            <a:avLst/>
          </a:prstGeom>
        </p:spPr>
      </p:pic>
      <p:sp>
        <p:nvSpPr>
          <p:cNvPr id="9" name="Google Shape;297;g284785a2eaf_0_107">
            <a:extLst>
              <a:ext uri="{FF2B5EF4-FFF2-40B4-BE49-F238E27FC236}">
                <a16:creationId xmlns:a16="http://schemas.microsoft.com/office/drawing/2014/main" id="{25D99A30-E6EE-2005-0755-04D277842E35}"/>
              </a:ext>
            </a:extLst>
          </p:cNvPr>
          <p:cNvSpPr/>
          <p:nvPr/>
        </p:nvSpPr>
        <p:spPr>
          <a:xfrm>
            <a:off x="87805" y="2909802"/>
            <a:ext cx="5907070" cy="68288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현재 총 보유 자산 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: 10,000,000 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원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0" name="Google Shape;297;g284785a2eaf_0_107">
            <a:extLst>
              <a:ext uri="{FF2B5EF4-FFF2-40B4-BE49-F238E27FC236}">
                <a16:creationId xmlns:a16="http://schemas.microsoft.com/office/drawing/2014/main" id="{BA3A7C4D-A8B2-6065-87D9-C3D6F85E5355}"/>
              </a:ext>
            </a:extLst>
          </p:cNvPr>
          <p:cNvSpPr/>
          <p:nvPr/>
        </p:nvSpPr>
        <p:spPr>
          <a:xfrm>
            <a:off x="43561" y="3851171"/>
            <a:ext cx="5907070" cy="81998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구매방법 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지정가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시장가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예약가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1" name="Google Shape;297;g284785a2eaf_0_107">
            <a:extLst>
              <a:ext uri="{FF2B5EF4-FFF2-40B4-BE49-F238E27FC236}">
                <a16:creationId xmlns:a16="http://schemas.microsoft.com/office/drawing/2014/main" id="{575AECC8-BE67-1496-2346-92F158583719}"/>
              </a:ext>
            </a:extLst>
          </p:cNvPr>
          <p:cNvSpPr/>
          <p:nvPr/>
        </p:nvSpPr>
        <p:spPr>
          <a:xfrm>
            <a:off x="87805" y="4717596"/>
            <a:ext cx="5907070" cy="68288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총 구매 금액 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(KRW 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기준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)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2" name="Google Shape;297;g284785a2eaf_0_107">
            <a:extLst>
              <a:ext uri="{FF2B5EF4-FFF2-40B4-BE49-F238E27FC236}">
                <a16:creationId xmlns:a16="http://schemas.microsoft.com/office/drawing/2014/main" id="{5C89F5BB-415E-37A0-A2B5-36D35229CFBB}"/>
              </a:ext>
            </a:extLst>
          </p:cNvPr>
          <p:cNvSpPr/>
          <p:nvPr/>
        </p:nvSpPr>
        <p:spPr>
          <a:xfrm>
            <a:off x="87803" y="6214255"/>
            <a:ext cx="5907070" cy="91433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총 구매 금액 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(USDT 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개수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기준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)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3" name="Google Shape;297;g284785a2eaf_0_107">
            <a:extLst>
              <a:ext uri="{FF2B5EF4-FFF2-40B4-BE49-F238E27FC236}">
                <a16:creationId xmlns:a16="http://schemas.microsoft.com/office/drawing/2014/main" id="{5D6B8323-B4D1-D510-4E5D-A2A685E241C6}"/>
              </a:ext>
            </a:extLst>
          </p:cNvPr>
          <p:cNvSpPr/>
          <p:nvPr/>
        </p:nvSpPr>
        <p:spPr>
          <a:xfrm>
            <a:off x="87803" y="7106826"/>
            <a:ext cx="5907070" cy="82941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퀵메뉴 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내자산의 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N%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를 한번에 구매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8" name="Google Shape;297;g284785a2eaf_0_107">
            <a:extLst>
              <a:ext uri="{FF2B5EF4-FFF2-40B4-BE49-F238E27FC236}">
                <a16:creationId xmlns:a16="http://schemas.microsoft.com/office/drawing/2014/main" id="{EDD1633B-013F-FEBC-8D74-092820954B94}"/>
              </a:ext>
            </a:extLst>
          </p:cNvPr>
          <p:cNvSpPr/>
          <p:nvPr/>
        </p:nvSpPr>
        <p:spPr>
          <a:xfrm>
            <a:off x="6227539" y="2492932"/>
            <a:ext cx="5907070" cy="82941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이득 청산 방법 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지정가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시장가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9" name="Google Shape;297;g284785a2eaf_0_107">
            <a:extLst>
              <a:ext uri="{FF2B5EF4-FFF2-40B4-BE49-F238E27FC236}">
                <a16:creationId xmlns:a16="http://schemas.microsoft.com/office/drawing/2014/main" id="{BCC33F72-866C-C3D2-FBDC-AD669FB32C65}"/>
              </a:ext>
            </a:extLst>
          </p:cNvPr>
          <p:cNvSpPr/>
          <p:nvPr/>
        </p:nvSpPr>
        <p:spPr>
          <a:xfrm>
            <a:off x="6227537" y="3415762"/>
            <a:ext cx="5907070" cy="68288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이득 청산 수량 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가급적 전체금액 예정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21" name="Google Shape;297;g284785a2eaf_0_107">
            <a:extLst>
              <a:ext uri="{FF2B5EF4-FFF2-40B4-BE49-F238E27FC236}">
                <a16:creationId xmlns:a16="http://schemas.microsoft.com/office/drawing/2014/main" id="{1669D3F6-62AF-AF95-CC3D-74B9D5C92673}"/>
              </a:ext>
            </a:extLst>
          </p:cNvPr>
          <p:cNvSpPr/>
          <p:nvPr/>
        </p:nvSpPr>
        <p:spPr>
          <a:xfrm>
            <a:off x="6218011" y="4102203"/>
            <a:ext cx="5907070" cy="218201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고급기능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(Trailing)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:</a:t>
            </a:r>
            <a:b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</a:b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이득을 분할로 청산시 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n% 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만큼 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n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번</a:t>
            </a:r>
            <a:b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</a:b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(30%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를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 3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번으로 나누어서 판매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)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24" name="Google Shape;297;g284785a2eaf_0_107">
            <a:extLst>
              <a:ext uri="{FF2B5EF4-FFF2-40B4-BE49-F238E27FC236}">
                <a16:creationId xmlns:a16="http://schemas.microsoft.com/office/drawing/2014/main" id="{14368DEF-2FD0-38DA-5F02-96933D9FF460}"/>
              </a:ext>
            </a:extLst>
          </p:cNvPr>
          <p:cNvSpPr/>
          <p:nvPr/>
        </p:nvSpPr>
        <p:spPr>
          <a:xfrm>
            <a:off x="12203185" y="2499896"/>
            <a:ext cx="5907070" cy="9244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손실 청산 방법 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지정가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시장가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26" name="Google Shape;297;g284785a2eaf_0_107">
            <a:extLst>
              <a:ext uri="{FF2B5EF4-FFF2-40B4-BE49-F238E27FC236}">
                <a16:creationId xmlns:a16="http://schemas.microsoft.com/office/drawing/2014/main" id="{7938BFCD-BC01-83BA-CC35-7F47CFA4A455}"/>
              </a:ext>
            </a:extLst>
          </p:cNvPr>
          <p:cNvSpPr/>
          <p:nvPr/>
        </p:nvSpPr>
        <p:spPr>
          <a:xfrm>
            <a:off x="12211953" y="3447094"/>
            <a:ext cx="5907070" cy="9244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손실 청산 수량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28" name="Google Shape;297;g284785a2eaf_0_107">
            <a:extLst>
              <a:ext uri="{FF2B5EF4-FFF2-40B4-BE49-F238E27FC236}">
                <a16:creationId xmlns:a16="http://schemas.microsoft.com/office/drawing/2014/main" id="{CCF539CC-9F5E-48AC-249A-F9C956DB68E1}"/>
              </a:ext>
            </a:extLst>
          </p:cNvPr>
          <p:cNvSpPr/>
          <p:nvPr/>
        </p:nvSpPr>
        <p:spPr>
          <a:xfrm>
            <a:off x="12211953" y="4392551"/>
            <a:ext cx="5907070" cy="218201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고급기능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(Trailing)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:</a:t>
            </a:r>
            <a:b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</a:b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손해을 분할로 청산시 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n% 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만큼 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n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번</a:t>
            </a:r>
            <a:b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</a:b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(30%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를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 3</a:t>
            </a:r>
            <a:r>
              <a:rPr lang="ko-KR" altLang="en-US" sz="2000" dirty="0">
                <a:solidFill>
                  <a:schemeClr val="dk1"/>
                </a:solidFill>
                <a:latin typeface="+mj-ea"/>
                <a:ea typeface="+mj-ea"/>
              </a:rPr>
              <a:t>번으로 나누어서 판매</a:t>
            </a:r>
            <a:r>
              <a:rPr lang="en-US" altLang="ko-KR" sz="2000" dirty="0">
                <a:solidFill>
                  <a:schemeClr val="dk1"/>
                </a:solidFill>
                <a:latin typeface="+mj-ea"/>
                <a:ea typeface="+mj-ea"/>
              </a:rPr>
              <a:t>)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42" name="텍스트 개체 틀 1">
            <a:extLst>
              <a:ext uri="{FF2B5EF4-FFF2-40B4-BE49-F238E27FC236}">
                <a16:creationId xmlns:a16="http://schemas.microsoft.com/office/drawing/2014/main" id="{F26A1E70-6FAC-47CA-AA60-F71C80024C86}"/>
              </a:ext>
            </a:extLst>
          </p:cNvPr>
          <p:cNvSpPr txBox="1">
            <a:spLocks/>
          </p:cNvSpPr>
          <p:nvPr/>
        </p:nvSpPr>
        <p:spPr>
          <a:xfrm>
            <a:off x="0" y="8402454"/>
            <a:ext cx="18592800" cy="1666552"/>
          </a:xfrm>
          <a:prstGeom prst="rect">
            <a:avLst/>
          </a:prstGeom>
        </p:spPr>
        <p:txBody>
          <a:bodyPr lIns="72000" rIns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+mj-ea"/>
              <a:buAutoNum type="circleNumDbPlain"/>
              <a:defRPr lang="ko-KR" altLang="en-US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7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4969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774E9A1-2F37-5E3E-FA31-0A2A0F4CF7A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A806EA9-233D-4645-843A-91096F799D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189152" y="1"/>
            <a:ext cx="1098848" cy="549274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15" name="Google Shape;297;g284785a2eaf_0_107">
            <a:extLst>
              <a:ext uri="{FF2B5EF4-FFF2-40B4-BE49-F238E27FC236}">
                <a16:creationId xmlns:a16="http://schemas.microsoft.com/office/drawing/2014/main" id="{D3C4FA8D-DB66-4625-A1AC-246E7B01A83D}"/>
              </a:ext>
            </a:extLst>
          </p:cNvPr>
          <p:cNvSpPr/>
          <p:nvPr/>
        </p:nvSpPr>
        <p:spPr>
          <a:xfrm>
            <a:off x="6911398" y="550974"/>
            <a:ext cx="1349404" cy="48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dk1"/>
                </a:solidFill>
                <a:latin typeface="+mj-ea"/>
                <a:ea typeface="+mj-ea"/>
              </a:rPr>
              <a:t>API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6" name="Google Shape;297;g284785a2eaf_0_107">
            <a:extLst>
              <a:ext uri="{FF2B5EF4-FFF2-40B4-BE49-F238E27FC236}">
                <a16:creationId xmlns:a16="http://schemas.microsoft.com/office/drawing/2014/main" id="{57D351BC-1992-452D-9067-88FB127B2956}"/>
              </a:ext>
            </a:extLst>
          </p:cNvPr>
          <p:cNvSpPr/>
          <p:nvPr/>
        </p:nvSpPr>
        <p:spPr>
          <a:xfrm>
            <a:off x="8429864" y="550974"/>
            <a:ext cx="1349404" cy="48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+mj-ea"/>
                <a:ea typeface="+mj-ea"/>
              </a:rPr>
              <a:t>Trade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7" name="Google Shape;297;g284785a2eaf_0_107">
            <a:extLst>
              <a:ext uri="{FF2B5EF4-FFF2-40B4-BE49-F238E27FC236}">
                <a16:creationId xmlns:a16="http://schemas.microsoft.com/office/drawing/2014/main" id="{AED758DE-392C-473B-A404-5B1AFD276844}"/>
              </a:ext>
            </a:extLst>
          </p:cNvPr>
          <p:cNvSpPr/>
          <p:nvPr/>
        </p:nvSpPr>
        <p:spPr>
          <a:xfrm>
            <a:off x="13789943" y="552138"/>
            <a:ext cx="1502606" cy="48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dk1"/>
                </a:solidFill>
                <a:latin typeface="+mj-ea"/>
                <a:ea typeface="+mj-ea"/>
              </a:rPr>
              <a:t>Logout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22" name="Rectangle -1018">
            <a:extLst>
              <a:ext uri="{FF2B5EF4-FFF2-40B4-BE49-F238E27FC236}">
                <a16:creationId xmlns:a16="http://schemas.microsoft.com/office/drawing/2014/main" id="{5267DC4D-946A-4963-A841-82D86D686338}"/>
              </a:ext>
            </a:extLst>
          </p:cNvPr>
          <p:cNvSpPr>
            <a:spLocks/>
          </p:cNvSpPr>
          <p:nvPr/>
        </p:nvSpPr>
        <p:spPr bwMode="auto">
          <a:xfrm>
            <a:off x="1234034" y="529882"/>
            <a:ext cx="1130300" cy="466724"/>
          </a:xfrm>
          <a:prstGeom prst="rect">
            <a:avLst/>
          </a:prstGeom>
          <a:solidFill>
            <a:srgbClr val="D9D9D9"/>
          </a:solidFill>
          <a:ln w="25400">
            <a:solidFill>
              <a:schemeClr val="bg2">
                <a:lumMod val="40000"/>
                <a:lumOff val="60000"/>
              </a:schemeClr>
            </a:solidFill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C87EC8-F1FC-4D72-AE60-FAA339DE3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40631" y="126069"/>
            <a:ext cx="392450" cy="10034850"/>
          </a:xfrm>
          <a:prstGeom prst="rect">
            <a:avLst/>
          </a:prstGeom>
        </p:spPr>
      </p:pic>
      <p:sp>
        <p:nvSpPr>
          <p:cNvPr id="23" name="Google Shape;297;g284785a2eaf_0_107">
            <a:extLst>
              <a:ext uri="{FF2B5EF4-FFF2-40B4-BE49-F238E27FC236}">
                <a16:creationId xmlns:a16="http://schemas.microsoft.com/office/drawing/2014/main" id="{BBE92F6C-2FCF-4D14-9370-4AF1A9BB2C7D}"/>
              </a:ext>
            </a:extLst>
          </p:cNvPr>
          <p:cNvSpPr/>
          <p:nvPr/>
        </p:nvSpPr>
        <p:spPr>
          <a:xfrm>
            <a:off x="9937132" y="553929"/>
            <a:ext cx="2154088" cy="47409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+mj-ea"/>
                <a:ea typeface="+mj-ea"/>
              </a:rPr>
              <a:t>State / Record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4" name="Google Shape;297;g284785a2eaf_0_107">
            <a:extLst>
              <a:ext uri="{FF2B5EF4-FFF2-40B4-BE49-F238E27FC236}">
                <a16:creationId xmlns:a16="http://schemas.microsoft.com/office/drawing/2014/main" id="{F5340BDB-B1E6-A687-4F8E-2FE7968C99F3}"/>
              </a:ext>
            </a:extLst>
          </p:cNvPr>
          <p:cNvSpPr/>
          <p:nvPr/>
        </p:nvSpPr>
        <p:spPr>
          <a:xfrm>
            <a:off x="12249084" y="552138"/>
            <a:ext cx="1349404" cy="48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dk1"/>
                </a:solidFill>
                <a:latin typeface="+mj-ea"/>
                <a:ea typeface="+mj-ea"/>
              </a:rPr>
              <a:t>Info</a:t>
            </a:r>
            <a:endParaRPr sz="2000" dirty="0"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28F837F-7E32-F0E0-C5D7-EBF538BE5116}"/>
              </a:ext>
            </a:extLst>
          </p:cNvPr>
          <p:cNvCxnSpPr>
            <a:cxnSpLocks/>
          </p:cNvCxnSpPr>
          <p:nvPr/>
        </p:nvCxnSpPr>
        <p:spPr>
          <a:xfrm>
            <a:off x="503040" y="1399084"/>
            <a:ext cx="17235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297;g284785a2eaf_0_107">
            <a:extLst>
              <a:ext uri="{FF2B5EF4-FFF2-40B4-BE49-F238E27FC236}">
                <a16:creationId xmlns:a16="http://schemas.microsoft.com/office/drawing/2014/main" id="{36D1A12E-353B-F485-8CA6-0D7119572049}"/>
              </a:ext>
            </a:extLst>
          </p:cNvPr>
          <p:cNvSpPr/>
          <p:nvPr/>
        </p:nvSpPr>
        <p:spPr>
          <a:xfrm>
            <a:off x="15381904" y="116918"/>
            <a:ext cx="2359352" cy="99924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dk1"/>
                </a:solidFill>
                <a:latin typeface="+mj-ea"/>
                <a:ea typeface="+mj-ea"/>
              </a:rPr>
              <a:t>abcde@naver.com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dk1"/>
                </a:solidFill>
                <a:latin typeface="+mj-ea"/>
                <a:ea typeface="+mj-ea"/>
              </a:rPr>
              <a:t>12,345,678 KRW</a:t>
            </a:r>
            <a:endParaRPr sz="16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0BFD1B-9DD3-07FB-ED97-453EF43C1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34" y="1948359"/>
            <a:ext cx="16920864" cy="741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15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774E9A1-2F37-5E3E-FA31-0A2A0F4CF7A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A806EA9-233D-4645-843A-91096F799D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189152" y="1"/>
            <a:ext cx="1098848" cy="549274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15" name="Google Shape;297;g284785a2eaf_0_107">
            <a:extLst>
              <a:ext uri="{FF2B5EF4-FFF2-40B4-BE49-F238E27FC236}">
                <a16:creationId xmlns:a16="http://schemas.microsoft.com/office/drawing/2014/main" id="{D3C4FA8D-DB66-4625-A1AC-246E7B01A83D}"/>
              </a:ext>
            </a:extLst>
          </p:cNvPr>
          <p:cNvSpPr/>
          <p:nvPr/>
        </p:nvSpPr>
        <p:spPr>
          <a:xfrm>
            <a:off x="6911398" y="550974"/>
            <a:ext cx="1349404" cy="48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dk1"/>
                </a:solidFill>
                <a:latin typeface="+mj-ea"/>
                <a:ea typeface="+mj-ea"/>
              </a:rPr>
              <a:t>API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6" name="Google Shape;297;g284785a2eaf_0_107">
            <a:extLst>
              <a:ext uri="{FF2B5EF4-FFF2-40B4-BE49-F238E27FC236}">
                <a16:creationId xmlns:a16="http://schemas.microsoft.com/office/drawing/2014/main" id="{57D351BC-1992-452D-9067-88FB127B2956}"/>
              </a:ext>
            </a:extLst>
          </p:cNvPr>
          <p:cNvSpPr/>
          <p:nvPr/>
        </p:nvSpPr>
        <p:spPr>
          <a:xfrm>
            <a:off x="8429864" y="550974"/>
            <a:ext cx="1349404" cy="48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+mj-ea"/>
                <a:ea typeface="+mj-ea"/>
              </a:rPr>
              <a:t>Trade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7" name="Google Shape;297;g284785a2eaf_0_107">
            <a:extLst>
              <a:ext uri="{FF2B5EF4-FFF2-40B4-BE49-F238E27FC236}">
                <a16:creationId xmlns:a16="http://schemas.microsoft.com/office/drawing/2014/main" id="{AED758DE-392C-473B-A404-5B1AFD276844}"/>
              </a:ext>
            </a:extLst>
          </p:cNvPr>
          <p:cNvSpPr/>
          <p:nvPr/>
        </p:nvSpPr>
        <p:spPr>
          <a:xfrm>
            <a:off x="13789943" y="552138"/>
            <a:ext cx="1502606" cy="48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dk1"/>
                </a:solidFill>
                <a:latin typeface="+mj-ea"/>
                <a:ea typeface="+mj-ea"/>
              </a:rPr>
              <a:t>Logout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22" name="Rectangle -1018">
            <a:extLst>
              <a:ext uri="{FF2B5EF4-FFF2-40B4-BE49-F238E27FC236}">
                <a16:creationId xmlns:a16="http://schemas.microsoft.com/office/drawing/2014/main" id="{5267DC4D-946A-4963-A841-82D86D686338}"/>
              </a:ext>
            </a:extLst>
          </p:cNvPr>
          <p:cNvSpPr>
            <a:spLocks/>
          </p:cNvSpPr>
          <p:nvPr/>
        </p:nvSpPr>
        <p:spPr bwMode="auto">
          <a:xfrm>
            <a:off x="1234034" y="529882"/>
            <a:ext cx="1130300" cy="466724"/>
          </a:xfrm>
          <a:prstGeom prst="rect">
            <a:avLst/>
          </a:prstGeom>
          <a:solidFill>
            <a:srgbClr val="D9D9D9"/>
          </a:solidFill>
          <a:ln w="25400">
            <a:solidFill>
              <a:schemeClr val="bg2">
                <a:lumMod val="40000"/>
                <a:lumOff val="60000"/>
              </a:schemeClr>
            </a:solidFill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C87EC8-F1FC-4D72-AE60-FAA339DE3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40631" y="126069"/>
            <a:ext cx="392450" cy="10034850"/>
          </a:xfrm>
          <a:prstGeom prst="rect">
            <a:avLst/>
          </a:prstGeom>
        </p:spPr>
      </p:pic>
      <p:sp>
        <p:nvSpPr>
          <p:cNvPr id="23" name="Google Shape;297;g284785a2eaf_0_107">
            <a:extLst>
              <a:ext uri="{FF2B5EF4-FFF2-40B4-BE49-F238E27FC236}">
                <a16:creationId xmlns:a16="http://schemas.microsoft.com/office/drawing/2014/main" id="{BBE92F6C-2FCF-4D14-9370-4AF1A9BB2C7D}"/>
              </a:ext>
            </a:extLst>
          </p:cNvPr>
          <p:cNvSpPr/>
          <p:nvPr/>
        </p:nvSpPr>
        <p:spPr>
          <a:xfrm>
            <a:off x="9937132" y="553929"/>
            <a:ext cx="2154088" cy="47409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+mj-ea"/>
                <a:ea typeface="+mj-ea"/>
              </a:rPr>
              <a:t>State / Record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4" name="Google Shape;297;g284785a2eaf_0_107">
            <a:extLst>
              <a:ext uri="{FF2B5EF4-FFF2-40B4-BE49-F238E27FC236}">
                <a16:creationId xmlns:a16="http://schemas.microsoft.com/office/drawing/2014/main" id="{F5340BDB-B1E6-A687-4F8E-2FE7968C99F3}"/>
              </a:ext>
            </a:extLst>
          </p:cNvPr>
          <p:cNvSpPr/>
          <p:nvPr/>
        </p:nvSpPr>
        <p:spPr>
          <a:xfrm>
            <a:off x="12249084" y="552138"/>
            <a:ext cx="1349404" cy="48000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dk1"/>
                </a:solidFill>
                <a:latin typeface="+mj-ea"/>
                <a:ea typeface="+mj-ea"/>
              </a:rPr>
              <a:t>Info</a:t>
            </a:r>
            <a:endParaRPr sz="2000" dirty="0"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28F837F-7E32-F0E0-C5D7-EBF538BE5116}"/>
              </a:ext>
            </a:extLst>
          </p:cNvPr>
          <p:cNvCxnSpPr>
            <a:cxnSpLocks/>
          </p:cNvCxnSpPr>
          <p:nvPr/>
        </p:nvCxnSpPr>
        <p:spPr>
          <a:xfrm>
            <a:off x="503040" y="1399084"/>
            <a:ext cx="17235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297;g284785a2eaf_0_107">
            <a:extLst>
              <a:ext uri="{FF2B5EF4-FFF2-40B4-BE49-F238E27FC236}">
                <a16:creationId xmlns:a16="http://schemas.microsoft.com/office/drawing/2014/main" id="{36D1A12E-353B-F485-8CA6-0D7119572049}"/>
              </a:ext>
            </a:extLst>
          </p:cNvPr>
          <p:cNvSpPr/>
          <p:nvPr/>
        </p:nvSpPr>
        <p:spPr>
          <a:xfrm>
            <a:off x="15381904" y="116918"/>
            <a:ext cx="2359352" cy="999248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dk1"/>
                </a:solidFill>
                <a:latin typeface="+mj-ea"/>
                <a:ea typeface="+mj-ea"/>
              </a:rPr>
              <a:t>abcde@naver.com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dk1"/>
                </a:solidFill>
                <a:latin typeface="+mj-ea"/>
                <a:ea typeface="+mj-ea"/>
              </a:rPr>
              <a:t>12,345,678 KRW</a:t>
            </a:r>
            <a:endParaRPr sz="16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6D2A0D-21A6-4869-9008-FA75009B1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66" y="2012705"/>
            <a:ext cx="14472592" cy="77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03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62F13E55-2AF8-40F8-B8EE-31A3DF5346C6}"/>
              </a:ext>
            </a:extLst>
          </p:cNvPr>
          <p:cNvSpPr/>
          <p:nvPr/>
        </p:nvSpPr>
        <p:spPr>
          <a:xfrm>
            <a:off x="5947323" y="4691223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8">
            <a:extLst>
              <a:ext uri="{FF2B5EF4-FFF2-40B4-BE49-F238E27FC236}">
                <a16:creationId xmlns:a16="http://schemas.microsoft.com/office/drawing/2014/main" id="{0C3384DE-5CFC-4128-BC95-5E9B614F8B5C}"/>
              </a:ext>
            </a:extLst>
          </p:cNvPr>
          <p:cNvSpPr txBox="1"/>
          <p:nvPr/>
        </p:nvSpPr>
        <p:spPr>
          <a:xfrm>
            <a:off x="6085520" y="4773787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4" name="TextBox 33">
            <a:extLst>
              <a:ext uri="{FF2B5EF4-FFF2-40B4-BE49-F238E27FC236}">
                <a16:creationId xmlns:a16="http://schemas.microsoft.com/office/drawing/2014/main" id="{8A7CD52C-395D-41E8-B34D-707011BD652C}"/>
              </a:ext>
            </a:extLst>
          </p:cNvPr>
          <p:cNvSpPr txBox="1"/>
          <p:nvPr/>
        </p:nvSpPr>
        <p:spPr>
          <a:xfrm>
            <a:off x="6858000" y="4682790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ea typeface="Source Han Sans KR Medium"/>
              </a:rPr>
              <a:t>프로젝트 소개 </a:t>
            </a:r>
            <a:r>
              <a:rPr lang="en-US" altLang="ko-KR" sz="3061" dirty="0">
                <a:solidFill>
                  <a:srgbClr val="3D3D3D"/>
                </a:solidFill>
                <a:ea typeface="Source Han Sans KR Medium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ea typeface="Source Han Sans KR Medium"/>
              </a:rPr>
              <a:t>기획의도</a:t>
            </a:r>
            <a:r>
              <a:rPr lang="en-US" altLang="ko-KR" sz="2400" dirty="0">
                <a:solidFill>
                  <a:srgbClr val="3D3D3D"/>
                </a:solidFill>
                <a:ea typeface="Source Han Sans KR Medium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ea typeface="Source Han Sans KR Medium"/>
              </a:rPr>
              <a:t>서비스 소개</a:t>
            </a:r>
            <a:endParaRPr lang="en-US" sz="2400" dirty="0">
              <a:solidFill>
                <a:srgbClr val="3D3D3D"/>
              </a:solidFill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54720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574C266-C35A-4042-A95E-DFBA85F8822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278C0-6DB0-49AD-BA11-CF92234CD210}"/>
              </a:ext>
            </a:extLst>
          </p:cNvPr>
          <p:cNvSpPr txBox="1"/>
          <p:nvPr/>
        </p:nvSpPr>
        <p:spPr>
          <a:xfrm>
            <a:off x="5319619" y="4266337"/>
            <a:ext cx="7648761" cy="175432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828800" latinLnBrk="1">
              <a:defRPr/>
            </a:pPr>
            <a:r>
              <a:rPr lang="en-US" altLang="ko-KR" sz="10800" spc="-3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THANK YOU</a:t>
            </a:r>
            <a:endParaRPr lang="ko-KR" altLang="en-US" sz="10800" spc="-3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906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5119369" y="507913"/>
            <a:ext cx="1424364" cy="854138"/>
            <a:chOff x="0" y="0"/>
            <a:chExt cx="660400" cy="396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12176" y="8003831"/>
            <a:ext cx="2162328" cy="515605"/>
            <a:chOff x="0" y="0"/>
            <a:chExt cx="569502" cy="1357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33541" y="8003831"/>
            <a:ext cx="2162328" cy="515605"/>
            <a:chOff x="0" y="0"/>
            <a:chExt cx="569502" cy="1357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54906" y="8003831"/>
            <a:ext cx="2162328" cy="515605"/>
            <a:chOff x="0" y="0"/>
            <a:chExt cx="569502" cy="1357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385527" y="6119739"/>
            <a:ext cx="5126836" cy="3409346"/>
          </a:xfrm>
          <a:custGeom>
            <a:avLst/>
            <a:gdLst/>
            <a:ahLst/>
            <a:cxnLst/>
            <a:rect l="l" t="t" r="r" b="b"/>
            <a:pathLst>
              <a:path w="5126836" h="3409346">
                <a:moveTo>
                  <a:pt x="0" y="0"/>
                </a:moveTo>
                <a:lnTo>
                  <a:pt x="5126837" y="0"/>
                </a:lnTo>
                <a:lnTo>
                  <a:pt x="5126837" y="3409347"/>
                </a:lnTo>
                <a:lnTo>
                  <a:pt x="0" y="34093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512176" y="1709364"/>
            <a:ext cx="6611079" cy="74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dirty="0">
                <a:solidFill>
                  <a:srgbClr val="474747"/>
                </a:solidFill>
                <a:ea typeface="Source Han Sans KR Bold"/>
              </a:rPr>
              <a:t>제목을 적어주세요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06155" y="8076958"/>
            <a:ext cx="1374370" cy="33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키워드 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327520" y="8076958"/>
            <a:ext cx="1374370" cy="33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키워드 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48886" y="8076958"/>
            <a:ext cx="1374370" cy="33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키워드 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12176" y="3023838"/>
            <a:ext cx="6192086" cy="3225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031" dirty="0">
                <a:solidFill>
                  <a:srgbClr val="737373"/>
                </a:solidFill>
                <a:latin typeface="Public Sans"/>
              </a:rPr>
              <a:t>Lorem ipsum dolor sit amet, adipiscing elit, so eiusmod tempor incididunt ut labore et dolore magna </a:t>
            </a:r>
            <a:r>
              <a:rPr lang="en-US" sz="2031" dirty="0" err="1">
                <a:solidFill>
                  <a:srgbClr val="737373"/>
                </a:solidFill>
                <a:latin typeface="Public Sans"/>
              </a:rPr>
              <a:t>aliqua</a:t>
            </a:r>
            <a:r>
              <a:rPr lang="en-US" sz="2031" dirty="0">
                <a:solidFill>
                  <a:srgbClr val="737373"/>
                </a:solidFill>
                <a:latin typeface="Public Sans"/>
              </a:rPr>
              <a:t>. </a:t>
            </a:r>
          </a:p>
          <a:p>
            <a:pPr algn="l">
              <a:lnSpc>
                <a:spcPts val="3249"/>
              </a:lnSpc>
            </a:pPr>
            <a:r>
              <a:rPr lang="en-US" sz="2031" dirty="0">
                <a:solidFill>
                  <a:srgbClr val="737373"/>
                </a:solidFill>
                <a:latin typeface="Public Sans"/>
              </a:rPr>
              <a:t>Lorem ipsum dolor sit amet, adipiscing elit, so eiusmod tempor incididunt ut labore et dolore magna </a:t>
            </a:r>
            <a:r>
              <a:rPr lang="en-US" sz="2031" dirty="0" err="1">
                <a:solidFill>
                  <a:srgbClr val="737373"/>
                </a:solidFill>
                <a:latin typeface="Public Sans"/>
              </a:rPr>
              <a:t>aliqua</a:t>
            </a:r>
            <a:r>
              <a:rPr lang="en-US" sz="2031" dirty="0">
                <a:solidFill>
                  <a:srgbClr val="737373"/>
                </a:solidFill>
                <a:latin typeface="Public Sans"/>
              </a:rPr>
              <a:t>. Lorem ipsum dolor sit amet, adipiscing elit, so eiusmod tempor incididunt ut labore et dolore magna </a:t>
            </a:r>
            <a:r>
              <a:rPr lang="en-US" sz="2031" dirty="0" err="1">
                <a:solidFill>
                  <a:srgbClr val="737373"/>
                </a:solidFill>
                <a:latin typeface="Public Sans"/>
              </a:rPr>
              <a:t>aliqua</a:t>
            </a:r>
            <a:r>
              <a:rPr lang="en-US" sz="2031" dirty="0">
                <a:solidFill>
                  <a:srgbClr val="737373"/>
                </a:solidFill>
                <a:latin typeface="Public San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47142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5119369" y="507913"/>
            <a:ext cx="1424364" cy="854138"/>
            <a:chOff x="0" y="0"/>
            <a:chExt cx="660400" cy="396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15125" y="3117310"/>
            <a:ext cx="3583477" cy="1711688"/>
            <a:chOff x="0" y="0"/>
            <a:chExt cx="1498352" cy="7157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273216" y="3117310"/>
            <a:ext cx="3583477" cy="1711688"/>
            <a:chOff x="0" y="0"/>
            <a:chExt cx="1498352" cy="7157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84BDD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31307" y="3117310"/>
            <a:ext cx="3583477" cy="1711688"/>
            <a:chOff x="0" y="0"/>
            <a:chExt cx="1498352" cy="71570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589398" y="3117310"/>
            <a:ext cx="3583477" cy="1711688"/>
            <a:chOff x="0" y="0"/>
            <a:chExt cx="1498352" cy="71570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84BDD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4961665" y="3117310"/>
            <a:ext cx="0" cy="5725292"/>
          </a:xfrm>
          <a:prstGeom prst="line">
            <a:avLst/>
          </a:prstGeom>
          <a:ln w="9525" cap="flat">
            <a:solidFill>
              <a:srgbClr val="4E92B4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V="1">
            <a:off x="9148762" y="3117310"/>
            <a:ext cx="0" cy="5725292"/>
          </a:xfrm>
          <a:prstGeom prst="line">
            <a:avLst/>
          </a:prstGeom>
          <a:ln w="9525" cap="flat">
            <a:solidFill>
              <a:srgbClr val="4E92B4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V="1">
            <a:off x="13285653" y="3117310"/>
            <a:ext cx="0" cy="5725292"/>
          </a:xfrm>
          <a:prstGeom prst="line">
            <a:avLst/>
          </a:prstGeom>
          <a:ln w="9525" cap="flat">
            <a:solidFill>
              <a:srgbClr val="4E92B4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6" name="Freeform 26"/>
          <p:cNvSpPr/>
          <p:nvPr/>
        </p:nvSpPr>
        <p:spPr>
          <a:xfrm>
            <a:off x="76200" y="7787452"/>
            <a:ext cx="3644339" cy="2461448"/>
          </a:xfrm>
          <a:custGeom>
            <a:avLst/>
            <a:gdLst/>
            <a:ahLst/>
            <a:cxnLst/>
            <a:rect l="l" t="t" r="r" b="b"/>
            <a:pathLst>
              <a:path w="3644339" h="2461448">
                <a:moveTo>
                  <a:pt x="0" y="0"/>
                </a:moveTo>
                <a:lnTo>
                  <a:pt x="3644339" y="0"/>
                </a:lnTo>
                <a:lnTo>
                  <a:pt x="3644339" y="2461448"/>
                </a:lnTo>
                <a:lnTo>
                  <a:pt x="0" y="2461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115125" y="1379102"/>
            <a:ext cx="5521102" cy="74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dirty="0">
                <a:solidFill>
                  <a:srgbClr val="474747"/>
                </a:solidFill>
                <a:ea typeface="Source Han Sans KR Bold"/>
              </a:rPr>
              <a:t>제목을 적어주세요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>
                <a:solidFill>
                  <a:srgbClr val="F9FAFD"/>
                </a:solidFill>
                <a:latin typeface="Nanum Square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15125" y="6081778"/>
            <a:ext cx="3252251" cy="49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505" err="1">
                <a:solidFill>
                  <a:srgbClr val="000000"/>
                </a:solidFill>
                <a:ea typeface="Arita Dotum Medium"/>
              </a:rPr>
              <a:t>주용에</a:t>
            </a:r>
            <a:r>
              <a:rPr lang="en-US" sz="1505">
                <a:solidFill>
                  <a:srgbClr val="000000"/>
                </a:solidFill>
                <a:ea typeface="Arita Dotum Medium"/>
              </a:rPr>
              <a:t> 대한 </a:t>
            </a:r>
            <a:r>
              <a:rPr lang="en-US" sz="1505" dirty="0" err="1">
                <a:solidFill>
                  <a:srgbClr val="000000"/>
                </a:solidFill>
                <a:ea typeface="Arita Dotum Medium"/>
              </a:rPr>
              <a:t>설명을</a:t>
            </a:r>
            <a:endParaRPr lang="en-US" sz="1505" dirty="0">
              <a:solidFill>
                <a:srgbClr val="000000"/>
              </a:solidFill>
              <a:ea typeface="Arita Dotum Medium"/>
            </a:endParaRPr>
          </a:p>
          <a:p>
            <a:pPr algn="ctr">
              <a:lnSpc>
                <a:spcPts val="1957"/>
              </a:lnSpc>
            </a:pPr>
            <a:r>
              <a:rPr lang="en-US" sz="1505" dirty="0" err="1">
                <a:solidFill>
                  <a:srgbClr val="000000"/>
                </a:solidFill>
                <a:ea typeface="Arita Dotum Medium"/>
              </a:rPr>
              <a:t>입력하세요</a:t>
            </a:r>
            <a:endParaRPr lang="en-US" sz="1505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429088" y="6081778"/>
            <a:ext cx="3252251" cy="49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505" err="1">
                <a:solidFill>
                  <a:srgbClr val="000000"/>
                </a:solidFill>
                <a:ea typeface="Arita Dotum Medium"/>
              </a:rPr>
              <a:t>주용에</a:t>
            </a:r>
            <a:r>
              <a:rPr lang="en-US" sz="1505">
                <a:solidFill>
                  <a:srgbClr val="000000"/>
                </a:solidFill>
                <a:ea typeface="Arita Dotum Medium"/>
              </a:rPr>
              <a:t> 대한 </a:t>
            </a:r>
            <a:r>
              <a:rPr lang="en-US" sz="1505" dirty="0" err="1">
                <a:solidFill>
                  <a:srgbClr val="000000"/>
                </a:solidFill>
                <a:ea typeface="Arita Dotum Medium"/>
              </a:rPr>
              <a:t>설명을</a:t>
            </a:r>
            <a:endParaRPr lang="en-US" sz="1505" dirty="0">
              <a:solidFill>
                <a:srgbClr val="000000"/>
              </a:solidFill>
              <a:ea typeface="Arita Dotum Medium"/>
            </a:endParaRPr>
          </a:p>
          <a:p>
            <a:pPr algn="ctr">
              <a:lnSpc>
                <a:spcPts val="1957"/>
              </a:lnSpc>
            </a:pPr>
            <a:r>
              <a:rPr lang="en-US" sz="1505" dirty="0" err="1">
                <a:solidFill>
                  <a:srgbClr val="000000"/>
                </a:solidFill>
                <a:ea typeface="Arita Dotum Medium"/>
              </a:rPr>
              <a:t>입력하세요</a:t>
            </a:r>
            <a:endParaRPr lang="en-US" sz="1505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15125" y="5596256"/>
            <a:ext cx="3252251" cy="34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</a:pPr>
            <a:r>
              <a:rPr lang="en-US" sz="2053">
                <a:solidFill>
                  <a:srgbClr val="000000"/>
                </a:solidFill>
                <a:latin typeface="Arita Dotum Semi-Bold"/>
                <a:ea typeface="Arita Dotum Semi-Bold"/>
              </a:rPr>
              <a:t>주요 내용 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429088" y="5596256"/>
            <a:ext cx="3252251" cy="34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</a:pPr>
            <a:r>
              <a:rPr lang="en-US" sz="2053">
                <a:solidFill>
                  <a:srgbClr val="000000"/>
                </a:solidFill>
                <a:latin typeface="Arita Dotum Semi-Bold"/>
                <a:ea typeface="Arita Dotum Semi-Bold"/>
              </a:rPr>
              <a:t>주요 내용 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81349" y="3792496"/>
            <a:ext cx="2965953" cy="33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>
                <a:solidFill>
                  <a:srgbClr val="FFFFFF"/>
                </a:solidFill>
                <a:latin typeface="Source Han Sans KR Bold"/>
                <a:ea typeface="Source Han Sans KR Bold"/>
              </a:rPr>
              <a:t>주재에 대해 입력해주세요.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606547" y="3792496"/>
            <a:ext cx="2965953" cy="33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>
                <a:solidFill>
                  <a:srgbClr val="FFFFFF"/>
                </a:solidFill>
                <a:latin typeface="Source Han Sans KR Bold"/>
                <a:ea typeface="Source Han Sans KR Bold"/>
              </a:rPr>
              <a:t>주재에 대해 입력해주세요.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31744" y="3792496"/>
            <a:ext cx="2965953" cy="33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>
                <a:solidFill>
                  <a:srgbClr val="FFFFFF"/>
                </a:solidFill>
                <a:latin typeface="Source Han Sans KR Bold"/>
                <a:ea typeface="Source Han Sans KR Bold"/>
              </a:rPr>
              <a:t>주재에 대해 입력해주세요.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056941" y="3792496"/>
            <a:ext cx="2965953" cy="33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>
                <a:solidFill>
                  <a:srgbClr val="FFFFFF"/>
                </a:solidFill>
                <a:latin typeface="Source Han Sans KR Bold"/>
                <a:ea typeface="Source Han Sans KR Bold"/>
              </a:rPr>
              <a:t>주재에 대해 입력해주세요.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620250" y="6081778"/>
            <a:ext cx="3252251" cy="49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505" err="1">
                <a:solidFill>
                  <a:srgbClr val="000000"/>
                </a:solidFill>
                <a:ea typeface="Arita Dotum Medium"/>
              </a:rPr>
              <a:t>주용에</a:t>
            </a:r>
            <a:r>
              <a:rPr lang="en-US" sz="1505">
                <a:solidFill>
                  <a:srgbClr val="000000"/>
                </a:solidFill>
                <a:ea typeface="Arita Dotum Medium"/>
              </a:rPr>
              <a:t> 대한 </a:t>
            </a:r>
            <a:r>
              <a:rPr lang="en-US" sz="1505" dirty="0" err="1">
                <a:solidFill>
                  <a:srgbClr val="000000"/>
                </a:solidFill>
                <a:ea typeface="Arita Dotum Medium"/>
              </a:rPr>
              <a:t>설명을</a:t>
            </a:r>
            <a:endParaRPr lang="en-US" sz="1505" dirty="0">
              <a:solidFill>
                <a:srgbClr val="000000"/>
              </a:solidFill>
              <a:ea typeface="Arita Dotum Medium"/>
            </a:endParaRPr>
          </a:p>
          <a:p>
            <a:pPr algn="ctr">
              <a:lnSpc>
                <a:spcPts val="1957"/>
              </a:lnSpc>
            </a:pPr>
            <a:r>
              <a:rPr lang="en-US" sz="1505" dirty="0" err="1">
                <a:solidFill>
                  <a:srgbClr val="000000"/>
                </a:solidFill>
                <a:ea typeface="Arita Dotum Medium"/>
              </a:rPr>
              <a:t>입력하세요</a:t>
            </a:r>
            <a:endParaRPr lang="en-US" sz="1505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9620250" y="5596256"/>
            <a:ext cx="3252251" cy="34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</a:pPr>
            <a:r>
              <a:rPr lang="en-US" sz="2053">
                <a:solidFill>
                  <a:srgbClr val="000000"/>
                </a:solidFill>
                <a:latin typeface="Arita Dotum Semi-Bold"/>
                <a:ea typeface="Arita Dotum Semi-Bold"/>
              </a:rPr>
              <a:t>주요 내용 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785715" y="6081778"/>
            <a:ext cx="3252251" cy="49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505" err="1">
                <a:solidFill>
                  <a:srgbClr val="000000"/>
                </a:solidFill>
                <a:ea typeface="Arita Dotum Medium"/>
              </a:rPr>
              <a:t>주용에</a:t>
            </a:r>
            <a:r>
              <a:rPr lang="en-US" sz="1505">
                <a:solidFill>
                  <a:srgbClr val="000000"/>
                </a:solidFill>
                <a:ea typeface="Arita Dotum Medium"/>
              </a:rPr>
              <a:t> 대한 </a:t>
            </a:r>
            <a:r>
              <a:rPr lang="en-US" sz="1505" dirty="0" err="1">
                <a:solidFill>
                  <a:srgbClr val="000000"/>
                </a:solidFill>
                <a:ea typeface="Arita Dotum Medium"/>
              </a:rPr>
              <a:t>설명을</a:t>
            </a:r>
            <a:endParaRPr lang="en-US" sz="1505" dirty="0">
              <a:solidFill>
                <a:srgbClr val="000000"/>
              </a:solidFill>
              <a:ea typeface="Arita Dotum Medium"/>
            </a:endParaRPr>
          </a:p>
          <a:p>
            <a:pPr algn="ctr">
              <a:lnSpc>
                <a:spcPts val="1957"/>
              </a:lnSpc>
            </a:pPr>
            <a:r>
              <a:rPr lang="en-US" sz="1505" dirty="0" err="1">
                <a:solidFill>
                  <a:srgbClr val="000000"/>
                </a:solidFill>
                <a:ea typeface="Arita Dotum Medium"/>
              </a:rPr>
              <a:t>입력하세요</a:t>
            </a:r>
            <a:endParaRPr lang="en-US" sz="1505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3785715" y="5596256"/>
            <a:ext cx="3252251" cy="34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</a:pPr>
            <a:r>
              <a:rPr lang="en-US" sz="2053">
                <a:solidFill>
                  <a:srgbClr val="000000"/>
                </a:solidFill>
                <a:latin typeface="Arita Dotum Semi-Bold"/>
                <a:ea typeface="Arita Dotum Semi-Bold"/>
              </a:rPr>
              <a:t>주요 내용 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5119369" y="507913"/>
            <a:ext cx="1424364" cy="854138"/>
            <a:chOff x="0" y="0"/>
            <a:chExt cx="660400" cy="396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5850" y="3097643"/>
            <a:ext cx="3583477" cy="1674478"/>
            <a:chOff x="0" y="0"/>
            <a:chExt cx="1498352" cy="7001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98352" cy="700146"/>
            </a:xfrm>
            <a:custGeom>
              <a:avLst/>
              <a:gdLst/>
              <a:ahLst/>
              <a:cxnLst/>
              <a:rect l="l" t="t" r="r" b="b"/>
              <a:pathLst>
                <a:path w="1498352" h="700146">
                  <a:moveTo>
                    <a:pt x="0" y="0"/>
                  </a:moveTo>
                  <a:lnTo>
                    <a:pt x="1498352" y="0"/>
                  </a:lnTo>
                  <a:lnTo>
                    <a:pt x="1498352" y="700146"/>
                  </a:lnTo>
                  <a:lnTo>
                    <a:pt x="0" y="700146"/>
                  </a:lnTo>
                  <a:close/>
                </a:path>
              </a:pathLst>
            </a:custGeom>
            <a:solidFill>
              <a:srgbClr val="0C6B9B"/>
            </a:solidFill>
            <a:ln w="9525" cap="sq">
              <a:solidFill>
                <a:srgbClr val="EAEAEA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498352" cy="74777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5850" y="4877090"/>
            <a:ext cx="3583477" cy="3445245"/>
            <a:chOff x="0" y="0"/>
            <a:chExt cx="1498352" cy="144055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98352" cy="1440553"/>
            </a:xfrm>
            <a:custGeom>
              <a:avLst/>
              <a:gdLst/>
              <a:ahLst/>
              <a:cxnLst/>
              <a:rect l="l" t="t" r="r" b="b"/>
              <a:pathLst>
                <a:path w="1498352" h="1440553">
                  <a:moveTo>
                    <a:pt x="0" y="0"/>
                  </a:moveTo>
                  <a:lnTo>
                    <a:pt x="1498352" y="0"/>
                  </a:lnTo>
                  <a:lnTo>
                    <a:pt x="1498352" y="1440553"/>
                  </a:lnTo>
                  <a:lnTo>
                    <a:pt x="0" y="1440553"/>
                  </a:lnTo>
                  <a:close/>
                </a:path>
              </a:pathLst>
            </a:custGeom>
            <a:solidFill>
              <a:srgbClr val="FAFAFA"/>
            </a:solidFill>
            <a:ln w="9525" cap="sq">
              <a:solidFill>
                <a:srgbClr val="EBEBEB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498352" cy="14881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243941" y="3097643"/>
            <a:ext cx="3583477" cy="1674478"/>
            <a:chOff x="0" y="0"/>
            <a:chExt cx="1498352" cy="70014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98352" cy="700146"/>
            </a:xfrm>
            <a:custGeom>
              <a:avLst/>
              <a:gdLst/>
              <a:ahLst/>
              <a:cxnLst/>
              <a:rect l="l" t="t" r="r" b="b"/>
              <a:pathLst>
                <a:path w="1498352" h="700146">
                  <a:moveTo>
                    <a:pt x="0" y="0"/>
                  </a:moveTo>
                  <a:lnTo>
                    <a:pt x="1498352" y="0"/>
                  </a:lnTo>
                  <a:lnTo>
                    <a:pt x="1498352" y="700146"/>
                  </a:lnTo>
                  <a:lnTo>
                    <a:pt x="0" y="700146"/>
                  </a:lnTo>
                  <a:close/>
                </a:path>
              </a:pathLst>
            </a:custGeom>
            <a:solidFill>
              <a:srgbClr val="84BDDB"/>
            </a:solidFill>
            <a:ln w="9525" cap="sq">
              <a:solidFill>
                <a:srgbClr val="EAEAEA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498352" cy="74777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243941" y="4877090"/>
            <a:ext cx="3583477" cy="3445245"/>
            <a:chOff x="0" y="0"/>
            <a:chExt cx="1498352" cy="144055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98352" cy="1440553"/>
            </a:xfrm>
            <a:custGeom>
              <a:avLst/>
              <a:gdLst/>
              <a:ahLst/>
              <a:cxnLst/>
              <a:rect l="l" t="t" r="r" b="b"/>
              <a:pathLst>
                <a:path w="1498352" h="1440553">
                  <a:moveTo>
                    <a:pt x="0" y="0"/>
                  </a:moveTo>
                  <a:lnTo>
                    <a:pt x="1498352" y="0"/>
                  </a:lnTo>
                  <a:lnTo>
                    <a:pt x="1498352" y="1440553"/>
                  </a:lnTo>
                  <a:lnTo>
                    <a:pt x="0" y="1440553"/>
                  </a:lnTo>
                  <a:close/>
                </a:path>
              </a:pathLst>
            </a:custGeom>
            <a:solidFill>
              <a:srgbClr val="FAFAFA"/>
            </a:solidFill>
            <a:ln w="9525" cap="sq">
              <a:solidFill>
                <a:srgbClr val="EBEBEB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498352" cy="14881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02032" y="3097643"/>
            <a:ext cx="3583477" cy="1674478"/>
            <a:chOff x="0" y="0"/>
            <a:chExt cx="1498352" cy="70014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98352" cy="700146"/>
            </a:xfrm>
            <a:custGeom>
              <a:avLst/>
              <a:gdLst/>
              <a:ahLst/>
              <a:cxnLst/>
              <a:rect l="l" t="t" r="r" b="b"/>
              <a:pathLst>
                <a:path w="1498352" h="700146">
                  <a:moveTo>
                    <a:pt x="0" y="0"/>
                  </a:moveTo>
                  <a:lnTo>
                    <a:pt x="1498352" y="0"/>
                  </a:lnTo>
                  <a:lnTo>
                    <a:pt x="1498352" y="700146"/>
                  </a:lnTo>
                  <a:lnTo>
                    <a:pt x="0" y="700146"/>
                  </a:lnTo>
                  <a:close/>
                </a:path>
              </a:pathLst>
            </a:custGeom>
            <a:solidFill>
              <a:srgbClr val="0C6B9B"/>
            </a:solidFill>
            <a:ln w="9525" cap="sq">
              <a:solidFill>
                <a:srgbClr val="EAEAEA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498352" cy="74777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402032" y="4877090"/>
            <a:ext cx="3583477" cy="3445245"/>
            <a:chOff x="0" y="0"/>
            <a:chExt cx="1498352" cy="144055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98352" cy="1440553"/>
            </a:xfrm>
            <a:custGeom>
              <a:avLst/>
              <a:gdLst/>
              <a:ahLst/>
              <a:cxnLst/>
              <a:rect l="l" t="t" r="r" b="b"/>
              <a:pathLst>
                <a:path w="1498352" h="1440553">
                  <a:moveTo>
                    <a:pt x="0" y="0"/>
                  </a:moveTo>
                  <a:lnTo>
                    <a:pt x="1498352" y="0"/>
                  </a:lnTo>
                  <a:lnTo>
                    <a:pt x="1498352" y="1440553"/>
                  </a:lnTo>
                  <a:lnTo>
                    <a:pt x="0" y="1440553"/>
                  </a:lnTo>
                  <a:close/>
                </a:path>
              </a:pathLst>
            </a:custGeom>
            <a:solidFill>
              <a:srgbClr val="FAFAFA"/>
            </a:solidFill>
            <a:ln w="9525" cap="sq">
              <a:solidFill>
                <a:srgbClr val="EBEBEB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498352" cy="14881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560123" y="3097643"/>
            <a:ext cx="3583477" cy="1674478"/>
            <a:chOff x="0" y="0"/>
            <a:chExt cx="1498352" cy="70014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98352" cy="700146"/>
            </a:xfrm>
            <a:custGeom>
              <a:avLst/>
              <a:gdLst/>
              <a:ahLst/>
              <a:cxnLst/>
              <a:rect l="l" t="t" r="r" b="b"/>
              <a:pathLst>
                <a:path w="1498352" h="700146">
                  <a:moveTo>
                    <a:pt x="0" y="0"/>
                  </a:moveTo>
                  <a:lnTo>
                    <a:pt x="1498352" y="0"/>
                  </a:lnTo>
                  <a:lnTo>
                    <a:pt x="1498352" y="700146"/>
                  </a:lnTo>
                  <a:lnTo>
                    <a:pt x="0" y="700146"/>
                  </a:lnTo>
                  <a:close/>
                </a:path>
              </a:pathLst>
            </a:custGeom>
            <a:solidFill>
              <a:srgbClr val="84BDDB"/>
            </a:solidFill>
            <a:ln w="9525" cap="sq">
              <a:solidFill>
                <a:srgbClr val="EAEAEA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498352" cy="74777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560123" y="4877090"/>
            <a:ext cx="3583477" cy="3445245"/>
            <a:chOff x="0" y="0"/>
            <a:chExt cx="1498352" cy="144055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498352" cy="1440553"/>
            </a:xfrm>
            <a:custGeom>
              <a:avLst/>
              <a:gdLst/>
              <a:ahLst/>
              <a:cxnLst/>
              <a:rect l="l" t="t" r="r" b="b"/>
              <a:pathLst>
                <a:path w="1498352" h="1440553">
                  <a:moveTo>
                    <a:pt x="0" y="0"/>
                  </a:moveTo>
                  <a:lnTo>
                    <a:pt x="1498352" y="0"/>
                  </a:lnTo>
                  <a:lnTo>
                    <a:pt x="1498352" y="1440553"/>
                  </a:lnTo>
                  <a:lnTo>
                    <a:pt x="0" y="1440553"/>
                  </a:lnTo>
                  <a:close/>
                </a:path>
              </a:pathLst>
            </a:custGeom>
            <a:solidFill>
              <a:srgbClr val="FAFAFA"/>
            </a:solidFill>
            <a:ln w="9525" cap="sq">
              <a:solidFill>
                <a:srgbClr val="EBEBEB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1498352" cy="14881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542805" y="2752646"/>
            <a:ext cx="669567" cy="669567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6B9B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856243" y="2752646"/>
            <a:ext cx="669567" cy="669567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6B9B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700896" y="2752646"/>
            <a:ext cx="669567" cy="669567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4BDDB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5033384" y="2752646"/>
            <a:ext cx="669567" cy="669567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4BDDB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>
            <a:off x="14360838" y="7770992"/>
            <a:ext cx="3927162" cy="2591927"/>
          </a:xfrm>
          <a:custGeom>
            <a:avLst/>
            <a:gdLst/>
            <a:ahLst/>
            <a:cxnLst/>
            <a:rect l="l" t="t" r="r" b="b"/>
            <a:pathLst>
              <a:path w="3927162" h="2591927">
                <a:moveTo>
                  <a:pt x="0" y="0"/>
                </a:moveTo>
                <a:lnTo>
                  <a:pt x="3927162" y="0"/>
                </a:lnTo>
                <a:lnTo>
                  <a:pt x="3927162" y="2591927"/>
                </a:lnTo>
                <a:lnTo>
                  <a:pt x="0" y="2591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1115125" y="1379102"/>
            <a:ext cx="6041232" cy="74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dirty="0">
                <a:solidFill>
                  <a:srgbClr val="474747"/>
                </a:solidFill>
                <a:ea typeface="Source Han Sans KR Bold"/>
              </a:rPr>
              <a:t>제목을 적어주세요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558001" y="2873414"/>
            <a:ext cx="639175" cy="40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219" spc="-235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871439" y="2873414"/>
            <a:ext cx="639175" cy="40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219" spc="-235">
                <a:solidFill>
                  <a:srgbClr val="F9FAFD"/>
                </a:solidFill>
                <a:latin typeface="Nanum Square Bold"/>
              </a:rPr>
              <a:t>03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716092" y="2873414"/>
            <a:ext cx="639175" cy="40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219" spc="-235">
                <a:solidFill>
                  <a:srgbClr val="F9FAFD"/>
                </a:solidFill>
                <a:latin typeface="Nanum Square Bold"/>
              </a:rPr>
              <a:t>02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5048580" y="2873414"/>
            <a:ext cx="639175" cy="40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219" spc="-235">
                <a:solidFill>
                  <a:srgbClr val="F9FAFD"/>
                </a:solidFill>
                <a:latin typeface="Nanum Square Bold"/>
              </a:rPr>
              <a:t>04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62750" y="6081778"/>
            <a:ext cx="3252251" cy="49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505" err="1">
                <a:solidFill>
                  <a:srgbClr val="000000"/>
                </a:solidFill>
                <a:ea typeface="Arita Dotum Medium"/>
              </a:rPr>
              <a:t>주용에</a:t>
            </a:r>
            <a:r>
              <a:rPr lang="en-US" sz="1505">
                <a:solidFill>
                  <a:srgbClr val="000000"/>
                </a:solidFill>
                <a:ea typeface="Arita Dotum Medium"/>
              </a:rPr>
              <a:t> 대한 </a:t>
            </a:r>
            <a:r>
              <a:rPr lang="en-US" sz="1505" dirty="0" err="1">
                <a:solidFill>
                  <a:srgbClr val="000000"/>
                </a:solidFill>
                <a:ea typeface="Arita Dotum Medium"/>
              </a:rPr>
              <a:t>설명을</a:t>
            </a:r>
            <a:endParaRPr lang="en-US" sz="1505" dirty="0">
              <a:solidFill>
                <a:srgbClr val="000000"/>
              </a:solidFill>
              <a:ea typeface="Arita Dotum Medium"/>
            </a:endParaRPr>
          </a:p>
          <a:p>
            <a:pPr algn="ctr">
              <a:lnSpc>
                <a:spcPts val="1957"/>
              </a:lnSpc>
            </a:pPr>
            <a:r>
              <a:rPr lang="en-US" sz="1505" dirty="0" err="1">
                <a:solidFill>
                  <a:srgbClr val="000000"/>
                </a:solidFill>
                <a:ea typeface="Arita Dotum Medium"/>
              </a:rPr>
              <a:t>입력하세요</a:t>
            </a:r>
            <a:endParaRPr lang="en-US" sz="1505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5282391" y="6081778"/>
            <a:ext cx="3252251" cy="49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505" err="1">
                <a:solidFill>
                  <a:srgbClr val="000000"/>
                </a:solidFill>
                <a:ea typeface="Arita Dotum Medium"/>
              </a:rPr>
              <a:t>주용에</a:t>
            </a:r>
            <a:r>
              <a:rPr lang="en-US" sz="1505">
                <a:solidFill>
                  <a:srgbClr val="000000"/>
                </a:solidFill>
                <a:ea typeface="Arita Dotum Medium"/>
              </a:rPr>
              <a:t> 대한 </a:t>
            </a:r>
            <a:r>
              <a:rPr lang="en-US" sz="1505" dirty="0" err="1">
                <a:solidFill>
                  <a:srgbClr val="000000"/>
                </a:solidFill>
                <a:ea typeface="Arita Dotum Medium"/>
              </a:rPr>
              <a:t>설명을</a:t>
            </a:r>
            <a:endParaRPr lang="en-US" sz="1505" dirty="0">
              <a:solidFill>
                <a:srgbClr val="000000"/>
              </a:solidFill>
              <a:ea typeface="Arita Dotum Medium"/>
            </a:endParaRPr>
          </a:p>
          <a:p>
            <a:pPr algn="ctr">
              <a:lnSpc>
                <a:spcPts val="1957"/>
              </a:lnSpc>
            </a:pPr>
            <a:r>
              <a:rPr lang="en-US" sz="1505" dirty="0" err="1">
                <a:solidFill>
                  <a:srgbClr val="000000"/>
                </a:solidFill>
                <a:ea typeface="Arita Dotum Medium"/>
              </a:rPr>
              <a:t>입력하세요</a:t>
            </a:r>
            <a:endParaRPr lang="en-US" sz="1505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162750" y="5596256"/>
            <a:ext cx="3252251" cy="34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</a:pPr>
            <a:r>
              <a:rPr lang="en-US" sz="2053">
                <a:solidFill>
                  <a:srgbClr val="000000"/>
                </a:solidFill>
                <a:latin typeface="Arita Dotum Semi-Bold"/>
                <a:ea typeface="Arita Dotum Semi-Bold"/>
              </a:rPr>
              <a:t>주요 내용 1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282391" y="5596256"/>
            <a:ext cx="3252251" cy="34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</a:pPr>
            <a:r>
              <a:rPr lang="en-US" sz="2053">
                <a:solidFill>
                  <a:srgbClr val="000000"/>
                </a:solidFill>
                <a:latin typeface="Arita Dotum Semi-Bold"/>
                <a:ea typeface="Arita Dotum Semi-Bold"/>
              </a:rPr>
              <a:t>주요 내용 1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428974" y="3792496"/>
            <a:ext cx="2965953" cy="33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>
                <a:solidFill>
                  <a:srgbClr val="FFFFFF"/>
                </a:solidFill>
                <a:latin typeface="Source Han Sans KR Bold"/>
                <a:ea typeface="Source Han Sans KR Bold"/>
              </a:rPr>
              <a:t>주재에 대해 입력해주세요.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548616" y="3792496"/>
            <a:ext cx="2965953" cy="33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>
                <a:solidFill>
                  <a:srgbClr val="FFFFFF"/>
                </a:solidFill>
                <a:latin typeface="Source Han Sans KR Bold"/>
                <a:ea typeface="Source Han Sans KR Bold"/>
              </a:rPr>
              <a:t>주재에 대해 입력해주세요.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9402032" y="6081778"/>
            <a:ext cx="3252251" cy="49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505" err="1">
                <a:solidFill>
                  <a:srgbClr val="000000"/>
                </a:solidFill>
                <a:ea typeface="Arita Dotum Medium"/>
              </a:rPr>
              <a:t>주용에</a:t>
            </a:r>
            <a:r>
              <a:rPr lang="en-US" sz="1505">
                <a:solidFill>
                  <a:srgbClr val="000000"/>
                </a:solidFill>
                <a:ea typeface="Arita Dotum Medium"/>
              </a:rPr>
              <a:t> 대한 </a:t>
            </a:r>
            <a:r>
              <a:rPr lang="en-US" sz="1505" dirty="0" err="1">
                <a:solidFill>
                  <a:srgbClr val="000000"/>
                </a:solidFill>
                <a:ea typeface="Arita Dotum Medium"/>
              </a:rPr>
              <a:t>설명을</a:t>
            </a:r>
            <a:endParaRPr lang="en-US" sz="1505" dirty="0">
              <a:solidFill>
                <a:srgbClr val="000000"/>
              </a:solidFill>
              <a:ea typeface="Arita Dotum Medium"/>
            </a:endParaRPr>
          </a:p>
          <a:p>
            <a:pPr algn="ctr">
              <a:lnSpc>
                <a:spcPts val="1957"/>
              </a:lnSpc>
            </a:pPr>
            <a:r>
              <a:rPr lang="en-US" sz="1505" dirty="0" err="1">
                <a:solidFill>
                  <a:srgbClr val="000000"/>
                </a:solidFill>
                <a:ea typeface="Arita Dotum Medium"/>
              </a:rPr>
              <a:t>입력하세요</a:t>
            </a:r>
            <a:endParaRPr lang="en-US" sz="1505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9402032" y="5596256"/>
            <a:ext cx="3252251" cy="34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</a:pPr>
            <a:r>
              <a:rPr lang="en-US" sz="2053">
                <a:solidFill>
                  <a:srgbClr val="000000"/>
                </a:solidFill>
                <a:latin typeface="Arita Dotum Semi-Bold"/>
                <a:ea typeface="Arita Dotum Semi-Bold"/>
              </a:rPr>
              <a:t>주요 내용 1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668257" y="3792496"/>
            <a:ext cx="2965953" cy="33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>
                <a:solidFill>
                  <a:srgbClr val="FFFFFF"/>
                </a:solidFill>
                <a:latin typeface="Source Han Sans KR Bold"/>
                <a:ea typeface="Source Han Sans KR Bold"/>
              </a:rPr>
              <a:t>주재에 대해 입력해주세요.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3521674" y="6081778"/>
            <a:ext cx="3252251" cy="49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"/>
              </a:lnSpc>
            </a:pPr>
            <a:r>
              <a:rPr lang="en-US" sz="1505" err="1">
                <a:solidFill>
                  <a:srgbClr val="000000"/>
                </a:solidFill>
                <a:ea typeface="Arita Dotum Medium"/>
              </a:rPr>
              <a:t>주용에</a:t>
            </a:r>
            <a:r>
              <a:rPr lang="en-US" sz="1505">
                <a:solidFill>
                  <a:srgbClr val="000000"/>
                </a:solidFill>
                <a:ea typeface="Arita Dotum Medium"/>
              </a:rPr>
              <a:t> 대한 </a:t>
            </a:r>
            <a:r>
              <a:rPr lang="en-US" sz="1505" dirty="0" err="1">
                <a:solidFill>
                  <a:srgbClr val="000000"/>
                </a:solidFill>
                <a:ea typeface="Arita Dotum Medium"/>
              </a:rPr>
              <a:t>설명을</a:t>
            </a:r>
            <a:endParaRPr lang="en-US" sz="1505" dirty="0">
              <a:solidFill>
                <a:srgbClr val="000000"/>
              </a:solidFill>
              <a:ea typeface="Arita Dotum Medium"/>
            </a:endParaRPr>
          </a:p>
          <a:p>
            <a:pPr algn="ctr">
              <a:lnSpc>
                <a:spcPts val="1957"/>
              </a:lnSpc>
            </a:pPr>
            <a:r>
              <a:rPr lang="en-US" sz="1505" dirty="0" err="1">
                <a:solidFill>
                  <a:srgbClr val="000000"/>
                </a:solidFill>
                <a:ea typeface="Arita Dotum Medium"/>
              </a:rPr>
              <a:t>입력하세요</a:t>
            </a:r>
            <a:endParaRPr lang="en-US" sz="1505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13521674" y="5596256"/>
            <a:ext cx="3252251" cy="34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</a:pPr>
            <a:r>
              <a:rPr lang="en-US" sz="2053">
                <a:solidFill>
                  <a:srgbClr val="000000"/>
                </a:solidFill>
                <a:latin typeface="Arita Dotum Semi-Bold"/>
                <a:ea typeface="Arita Dotum Semi-Bold"/>
              </a:rPr>
              <a:t>주요 내용 1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787898" y="3792496"/>
            <a:ext cx="2965953" cy="33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>
                <a:solidFill>
                  <a:srgbClr val="FFFFFF"/>
                </a:solidFill>
                <a:latin typeface="Source Han Sans KR Bold"/>
                <a:ea typeface="Source Han Sans KR Bold"/>
              </a:rPr>
              <a:t>주재에 대해 입력해주세요.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>
                <a:solidFill>
                  <a:srgbClr val="F9FAFD"/>
                </a:solidFill>
                <a:latin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5119369" y="507913"/>
            <a:ext cx="1424364" cy="854138"/>
            <a:chOff x="0" y="0"/>
            <a:chExt cx="660400" cy="396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7820" y="615017"/>
            <a:ext cx="7377935" cy="9056966"/>
            <a:chOff x="0" y="0"/>
            <a:chExt cx="3191741" cy="39181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91741" cy="3918101"/>
            </a:xfrm>
            <a:custGeom>
              <a:avLst/>
              <a:gdLst/>
              <a:ahLst/>
              <a:cxnLst/>
              <a:rect l="l" t="t" r="r" b="b"/>
              <a:pathLst>
                <a:path w="3191741" h="3918101">
                  <a:moveTo>
                    <a:pt x="0" y="0"/>
                  </a:moveTo>
                  <a:lnTo>
                    <a:pt x="3191741" y="0"/>
                  </a:lnTo>
                  <a:lnTo>
                    <a:pt x="3191741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E9F6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191741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736" y="1962615"/>
            <a:ext cx="7854458" cy="7550247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6213032" y="7063430"/>
            <a:ext cx="1378932" cy="1663186"/>
          </a:xfrm>
          <a:custGeom>
            <a:avLst/>
            <a:gdLst/>
            <a:ahLst/>
            <a:cxnLst/>
            <a:rect l="l" t="t" r="r" b="b"/>
            <a:pathLst>
              <a:path w="1378932" h="1663186">
                <a:moveTo>
                  <a:pt x="0" y="0"/>
                </a:moveTo>
                <a:lnTo>
                  <a:pt x="1378933" y="0"/>
                </a:lnTo>
                <a:lnTo>
                  <a:pt x="1378933" y="1663186"/>
                </a:lnTo>
                <a:lnTo>
                  <a:pt x="0" y="1663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>
                <a:solidFill>
                  <a:srgbClr val="F9FAFD"/>
                </a:solidFill>
                <a:latin typeface="Nanum Square 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6550" y="2702878"/>
            <a:ext cx="5459217" cy="333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6"/>
              </a:lnSpc>
            </a:pPr>
            <a:r>
              <a:rPr lang="en-US" sz="2099">
                <a:solidFill>
                  <a:srgbClr val="3D3D3D"/>
                </a:solidFill>
                <a:ea typeface="Nanum Gothic Bold"/>
              </a:rPr>
              <a:t>기대효과  세부내용을  입력해주세요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8721" y="3308185"/>
            <a:ext cx="5907103" cy="1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8" lvl="1" indent="-194309">
              <a:lnSpc>
                <a:spcPts val="2285"/>
              </a:lnSpc>
              <a:buFont typeface="Arial"/>
              <a:buChar char="•"/>
            </a:pPr>
            <a:r>
              <a:rPr lang="en-US" sz="1799">
                <a:solidFill>
                  <a:srgbClr val="3D3D3D"/>
                </a:solidFill>
                <a:ea typeface="Nanum Gothic Bold"/>
              </a:rPr>
              <a:t>비즈니스 수익과 총 경비 간의 비교 현황을 </a:t>
            </a:r>
          </a:p>
          <a:p>
            <a:pPr marL="388618" lvl="1" indent="-194309">
              <a:lnSpc>
                <a:spcPts val="2285"/>
              </a:lnSpc>
              <a:buFont typeface="Arial"/>
              <a:buChar char="•"/>
            </a:pPr>
            <a:r>
              <a:rPr lang="en-US" sz="1799">
                <a:solidFill>
                  <a:srgbClr val="3D3D3D"/>
                </a:solidFill>
                <a:latin typeface="Nanum Gothic Bold"/>
                <a:ea typeface="Nanum Gothic Bold"/>
              </a:rPr>
              <a:t>반영하려면 차트를 수정하세요.</a:t>
            </a:r>
          </a:p>
          <a:p>
            <a:pPr>
              <a:lnSpc>
                <a:spcPts val="2285"/>
              </a:lnSpc>
            </a:pPr>
            <a:endParaRPr lang="en-US" sz="1799">
              <a:solidFill>
                <a:srgbClr val="3D3D3D"/>
              </a:solidFill>
              <a:latin typeface="Nanum Gothic Bold"/>
              <a:ea typeface="Nanum Gothic Bold"/>
            </a:endParaRPr>
          </a:p>
          <a:p>
            <a:pPr marL="388618" lvl="1" indent="-194309">
              <a:lnSpc>
                <a:spcPts val="2285"/>
              </a:lnSpc>
              <a:buFont typeface="Arial"/>
              <a:buChar char="•"/>
            </a:pPr>
            <a:r>
              <a:rPr lang="en-US" sz="1799">
                <a:solidFill>
                  <a:srgbClr val="3D3D3D"/>
                </a:solidFill>
                <a:latin typeface="Nanum Gothic Bold"/>
                <a:ea typeface="Nanum Gothic Bold"/>
              </a:rPr>
              <a:t>관찰 결과를 간결하게 설명하세요.</a:t>
            </a:r>
          </a:p>
          <a:p>
            <a:pPr>
              <a:lnSpc>
                <a:spcPts val="2285"/>
              </a:lnSpc>
            </a:pPr>
            <a:endParaRPr lang="en-US" sz="1799">
              <a:solidFill>
                <a:srgbClr val="3D3D3D"/>
              </a:solidFill>
              <a:latin typeface="Nanum Gothic Bold"/>
              <a:ea typeface="Nanum Gothic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15125" y="1379102"/>
            <a:ext cx="6041232" cy="74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dirty="0">
                <a:solidFill>
                  <a:srgbClr val="474747"/>
                </a:solidFill>
                <a:ea typeface="Source Han Sans KR Bold"/>
              </a:rPr>
              <a:t>제목을 적어주세요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5119369" y="507913"/>
            <a:ext cx="1424364" cy="854138"/>
            <a:chOff x="0" y="0"/>
            <a:chExt cx="660400" cy="396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437107" y="802023"/>
            <a:ext cx="7068387" cy="74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7"/>
              </a:lnSpc>
              <a:spcBef>
                <a:spcPct val="0"/>
              </a:spcBef>
            </a:pPr>
            <a:r>
              <a:rPr lang="en-US" sz="4405">
                <a:solidFill>
                  <a:srgbClr val="474747"/>
                </a:solidFill>
                <a:ea typeface="Source Han Sans KR Bold"/>
              </a:rPr>
              <a:t>결론 및 추진 방향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88097" y="2823648"/>
            <a:ext cx="4346712" cy="333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6"/>
              </a:lnSpc>
            </a:pPr>
            <a:r>
              <a:rPr lang="en-US" sz="2099">
                <a:solidFill>
                  <a:srgbClr val="3D3D3D"/>
                </a:solidFill>
                <a:ea typeface="Nanum Gothic Bold"/>
              </a:rPr>
              <a:t>세부내용을  입력해주세요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9175" y="5373216"/>
            <a:ext cx="3982362" cy="333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6"/>
              </a:lnSpc>
            </a:pPr>
            <a:r>
              <a:rPr lang="en-US" sz="2099">
                <a:solidFill>
                  <a:srgbClr val="3D3D3D"/>
                </a:solidFill>
                <a:ea typeface="Nanum Gothic Bold"/>
              </a:rPr>
              <a:t>세부내용을  입력해주세요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46791" y="3356689"/>
            <a:ext cx="4346712" cy="333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6"/>
              </a:lnSpc>
            </a:pPr>
            <a:r>
              <a:rPr lang="en-US" sz="2099">
                <a:solidFill>
                  <a:srgbClr val="3D3D3D"/>
                </a:solidFill>
                <a:ea typeface="Nanum Gothic Bold"/>
              </a:rPr>
              <a:t>세부내용을  입력해주세요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82047" y="5366225"/>
            <a:ext cx="3777253" cy="333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6"/>
              </a:lnSpc>
            </a:pPr>
            <a:r>
              <a:rPr lang="en-US" sz="2099">
                <a:solidFill>
                  <a:srgbClr val="3D3D3D"/>
                </a:solidFill>
                <a:ea typeface="Nanum Gothic Bold"/>
              </a:rPr>
              <a:t>세부내용을  입력해주세요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46614" y="7985981"/>
            <a:ext cx="4346712" cy="333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6"/>
              </a:lnSpc>
            </a:pPr>
            <a:r>
              <a:rPr lang="en-US" sz="2099">
                <a:solidFill>
                  <a:srgbClr val="3D3D3D"/>
                </a:solidFill>
                <a:ea typeface="Nanum Gothic Bold"/>
              </a:rPr>
              <a:t>세부내용을  입력해주세요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890" y="1472203"/>
            <a:ext cx="8761417" cy="8761417"/>
          </a:xfrm>
          <a:prstGeom prst="rect">
            <a:avLst/>
          </a:prstGeom>
        </p:spPr>
      </p:pic>
      <p:sp>
        <p:nvSpPr>
          <p:cNvPr id="18" name="AutoShape 18"/>
          <p:cNvSpPr/>
          <p:nvPr/>
        </p:nvSpPr>
        <p:spPr>
          <a:xfrm>
            <a:off x="12505494" y="5533103"/>
            <a:ext cx="867057" cy="0"/>
          </a:xfrm>
          <a:prstGeom prst="line">
            <a:avLst/>
          </a:prstGeom>
          <a:ln w="47625" cap="flat">
            <a:solidFill>
              <a:srgbClr val="CFD0FA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9" name="AutoShape 19"/>
          <p:cNvSpPr/>
          <p:nvPr/>
        </p:nvSpPr>
        <p:spPr>
          <a:xfrm>
            <a:off x="10331176" y="3540654"/>
            <a:ext cx="867057" cy="0"/>
          </a:xfrm>
          <a:prstGeom prst="line">
            <a:avLst/>
          </a:prstGeom>
          <a:ln w="47625" cap="flat">
            <a:solidFill>
              <a:srgbClr val="A3E6E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0" name="AutoShape 20"/>
          <p:cNvSpPr/>
          <p:nvPr/>
        </p:nvSpPr>
        <p:spPr>
          <a:xfrm>
            <a:off x="10743872" y="8154120"/>
            <a:ext cx="867057" cy="0"/>
          </a:xfrm>
          <a:prstGeom prst="line">
            <a:avLst/>
          </a:prstGeom>
          <a:ln w="47625" cap="flat">
            <a:solidFill>
              <a:srgbClr val="C3DDF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1" name="AutoShape 21"/>
          <p:cNvSpPr/>
          <p:nvPr/>
        </p:nvSpPr>
        <p:spPr>
          <a:xfrm flipH="1">
            <a:off x="5155978" y="5559144"/>
            <a:ext cx="867057" cy="0"/>
          </a:xfrm>
          <a:prstGeom prst="line">
            <a:avLst/>
          </a:prstGeom>
          <a:ln w="47625" cap="flat">
            <a:solidFill>
              <a:srgbClr val="E0D5E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2" name="AutoShape 22"/>
          <p:cNvSpPr/>
          <p:nvPr/>
        </p:nvSpPr>
        <p:spPr>
          <a:xfrm flipH="1">
            <a:off x="6511269" y="3000051"/>
            <a:ext cx="867057" cy="0"/>
          </a:xfrm>
          <a:prstGeom prst="line">
            <a:avLst/>
          </a:prstGeom>
          <a:ln w="47625" cap="flat">
            <a:solidFill>
              <a:srgbClr val="E3EDD5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3" name="TextBox 23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>
                <a:solidFill>
                  <a:srgbClr val="F9FAFD"/>
                </a:solidFill>
                <a:latin typeface="Nanum Square Bold"/>
              </a:rPr>
              <a:t>07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839748"/>
            <a:chOff x="0" y="0"/>
            <a:chExt cx="7911505" cy="20937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093706"/>
            </a:xfrm>
            <a:custGeom>
              <a:avLst/>
              <a:gdLst/>
              <a:ahLst/>
              <a:cxnLst/>
              <a:rect l="l" t="t" r="r" b="b"/>
              <a:pathLst>
                <a:path w="7911505" h="2093706">
                  <a:moveTo>
                    <a:pt x="0" y="0"/>
                  </a:moveTo>
                  <a:lnTo>
                    <a:pt x="7911505" y="0"/>
                  </a:lnTo>
                  <a:lnTo>
                    <a:pt x="7911505" y="2093706"/>
                  </a:lnTo>
                  <a:lnTo>
                    <a:pt x="0" y="2093706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14133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7931789" y="475163"/>
            <a:ext cx="2576822" cy="1545224"/>
            <a:chOff x="0" y="0"/>
            <a:chExt cx="660400" cy="396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670524" y="5400653"/>
            <a:ext cx="2946952" cy="2787326"/>
          </a:xfrm>
          <a:custGeom>
            <a:avLst/>
            <a:gdLst/>
            <a:ahLst/>
            <a:cxnLst/>
            <a:rect l="l" t="t" r="r" b="b"/>
            <a:pathLst>
              <a:path w="2946952" h="2787326">
                <a:moveTo>
                  <a:pt x="0" y="0"/>
                </a:moveTo>
                <a:lnTo>
                  <a:pt x="2946952" y="0"/>
                </a:lnTo>
                <a:lnTo>
                  <a:pt x="2946952" y="2787326"/>
                </a:lnTo>
                <a:lnTo>
                  <a:pt x="0" y="2787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040619" y="3482218"/>
            <a:ext cx="10206762" cy="133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3"/>
              </a:lnSpc>
            </a:pPr>
            <a:r>
              <a:rPr lang="en-US" sz="10803" spc="2852">
                <a:solidFill>
                  <a:srgbClr val="084C6E"/>
                </a:solidFill>
                <a:ea typeface="Source Han Sans KR Heavy"/>
              </a:rPr>
              <a:t>감사합니다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04251" y="819496"/>
            <a:ext cx="1831897" cy="66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spc="1">
                <a:solidFill>
                  <a:srgbClr val="F9FAFD"/>
                </a:solidFill>
                <a:latin typeface="Source Han Sans KR Bold"/>
              </a:rPr>
              <a:t>Project</a:t>
            </a:r>
          </a:p>
          <a:p>
            <a:pPr algn="ctr">
              <a:lnSpc>
                <a:spcPts val="2734"/>
              </a:lnSpc>
            </a:pPr>
            <a:r>
              <a:rPr lang="en-US" sz="1953" spc="1">
                <a:solidFill>
                  <a:srgbClr val="F9FAFD"/>
                </a:solidFill>
                <a:latin typeface="Source Han Sans KR Bold"/>
              </a:rPr>
              <a:t>report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05724" y="9081135"/>
            <a:ext cx="2238885" cy="17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"/>
              </a:lnSpc>
            </a:pPr>
            <a:r>
              <a:rPr lang="en-US" sz="1399" spc="62">
                <a:solidFill>
                  <a:srgbClr val="0C6B9B"/>
                </a:solidFill>
                <a:latin typeface="용이고딕-레귤러 Bold"/>
              </a:rPr>
              <a:t>+123-456-7890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79017" y="9081135"/>
            <a:ext cx="3171189" cy="17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"/>
              </a:lnSpc>
            </a:pPr>
            <a:r>
              <a:rPr lang="en-US" sz="1399" spc="62">
                <a:solidFill>
                  <a:srgbClr val="0C6B9B"/>
                </a:solidFill>
                <a:latin typeface="용이고딕-레귤러 Bold"/>
              </a:rPr>
              <a:t>hello@reallygreatsite.com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84614" y="9081135"/>
            <a:ext cx="2292243" cy="17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59"/>
              </a:lnSpc>
            </a:pPr>
            <a:r>
              <a:rPr lang="en-US" sz="1399" spc="62">
                <a:solidFill>
                  <a:srgbClr val="0C6B9B"/>
                </a:solidFill>
                <a:latin typeface="용이고딕-레귤러 Bold"/>
              </a:rPr>
              <a:t>reallygreatsite.com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40477" y="9081135"/>
            <a:ext cx="1530839" cy="17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"/>
              </a:lnSpc>
            </a:pPr>
            <a:r>
              <a:rPr lang="en-US" sz="1399" spc="62">
                <a:solidFill>
                  <a:srgbClr val="0C6B9B"/>
                </a:solidFill>
                <a:ea typeface="용이고딕-레귤러 Bold"/>
              </a:rPr>
              <a:t>나루루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A131ED41-CCAF-4AAB-B8E3-0F6BA687A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0" y="1085850"/>
            <a:ext cx="8115300" cy="81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" t="-3620" r="-14275" b="-319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47515" y="-185209"/>
            <a:ext cx="9526189" cy="10657419"/>
            <a:chOff x="0" y="0"/>
            <a:chExt cx="2508955" cy="28068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08955" cy="2806892"/>
            </a:xfrm>
            <a:custGeom>
              <a:avLst/>
              <a:gdLst/>
              <a:ahLst/>
              <a:cxnLst/>
              <a:rect l="l" t="t" r="r" b="b"/>
              <a:pathLst>
                <a:path w="2508955" h="2806892">
                  <a:moveTo>
                    <a:pt x="0" y="0"/>
                  </a:moveTo>
                  <a:lnTo>
                    <a:pt x="2508955" y="0"/>
                  </a:lnTo>
                  <a:lnTo>
                    <a:pt x="2508955" y="2806892"/>
                  </a:lnTo>
                  <a:lnTo>
                    <a:pt x="0" y="2806892"/>
                  </a:lnTo>
                  <a:close/>
                </a:path>
              </a:pathLst>
            </a:custGeom>
            <a:solidFill>
              <a:srgbClr val="172459">
                <a:alpha val="6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508955" cy="2854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92914" y="3609975"/>
            <a:ext cx="16102173" cy="30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000"/>
              </a:lnSpc>
            </a:pPr>
            <a:r>
              <a:rPr lang="en-US" sz="10000" u="none" spc="-400">
                <a:solidFill>
                  <a:srgbClr val="FFFFFF"/>
                </a:solidFill>
                <a:ea typeface="Arita Dotum Semi-Bold"/>
              </a:rPr>
              <a:t>영상 제작 </a:t>
            </a:r>
          </a:p>
          <a:p>
            <a:pPr marL="0" lvl="0" indent="0">
              <a:lnSpc>
                <a:spcPts val="12000"/>
              </a:lnSpc>
            </a:pPr>
            <a:r>
              <a:rPr lang="en-US" sz="10000" u="none" spc="-400">
                <a:solidFill>
                  <a:srgbClr val="FFFFFF"/>
                </a:solidFill>
                <a:ea typeface="Arita Dotum Semi-Bold"/>
              </a:rPr>
              <a:t>서비스 소개서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2914" y="843505"/>
            <a:ext cx="1840436" cy="41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89ADDF"/>
                </a:solidFill>
                <a:ea typeface="Arita Dotum Bold"/>
              </a:rPr>
              <a:t>회사 로고</a:t>
            </a:r>
          </a:p>
        </p:txBody>
      </p:sp>
      <p:sp>
        <p:nvSpPr>
          <p:cNvPr id="8" name="AutoShape 8"/>
          <p:cNvSpPr/>
          <p:nvPr/>
        </p:nvSpPr>
        <p:spPr>
          <a:xfrm>
            <a:off x="1092914" y="1320072"/>
            <a:ext cx="1223270" cy="0"/>
          </a:xfrm>
          <a:prstGeom prst="line">
            <a:avLst/>
          </a:prstGeom>
          <a:ln w="28575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82680" y="903840"/>
            <a:ext cx="3073478" cy="0"/>
          </a:xfrm>
          <a:prstGeom prst="line">
            <a:avLst/>
          </a:prstGeom>
          <a:ln w="28575" cap="flat">
            <a:solidFill>
              <a:srgbClr val="3A4C8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80116" y="5826125"/>
            <a:ext cx="18453100" cy="4549775"/>
            <a:chOff x="0" y="0"/>
            <a:chExt cx="4860076" cy="11982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0076" cy="1198295"/>
            </a:xfrm>
            <a:custGeom>
              <a:avLst/>
              <a:gdLst/>
              <a:ahLst/>
              <a:cxnLst/>
              <a:rect l="l" t="t" r="r" b="b"/>
              <a:pathLst>
                <a:path w="4860076" h="1198295">
                  <a:moveTo>
                    <a:pt x="0" y="0"/>
                  </a:moveTo>
                  <a:lnTo>
                    <a:pt x="4860076" y="0"/>
                  </a:lnTo>
                  <a:lnTo>
                    <a:pt x="4860076" y="1198295"/>
                  </a:lnTo>
                  <a:lnTo>
                    <a:pt x="0" y="1198295"/>
                  </a:lnTo>
                  <a:close/>
                </a:path>
              </a:pathLst>
            </a:custGeom>
            <a:solidFill>
              <a:srgbClr val="17245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60076" cy="1245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117139" y="1085850"/>
            <a:ext cx="2507936" cy="100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700"/>
              </a:lnSpc>
            </a:pPr>
            <a:r>
              <a:rPr lang="en-US" sz="7000" spc="-175">
                <a:solidFill>
                  <a:srgbClr val="3A4C8F"/>
                </a:solidFill>
                <a:ea typeface="Arita Dotum Bold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96693" y="556178"/>
            <a:ext cx="25079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160"/>
              </a:lnSpc>
              <a:spcBef>
                <a:spcPct val="0"/>
              </a:spcBef>
            </a:pPr>
            <a:r>
              <a:rPr lang="en-US" sz="1800" spc="135">
                <a:solidFill>
                  <a:srgbClr val="3A4C8F"/>
                </a:solidFill>
                <a:latin typeface="Arita Dotum Bold"/>
              </a:rPr>
              <a:t>CONTENTS</a:t>
            </a:r>
          </a:p>
        </p:txBody>
      </p:sp>
      <p:sp>
        <p:nvSpPr>
          <p:cNvPr id="8" name="AutoShape 8"/>
          <p:cNvSpPr/>
          <p:nvPr/>
        </p:nvSpPr>
        <p:spPr>
          <a:xfrm>
            <a:off x="1041384" y="5575300"/>
            <a:ext cx="2451178" cy="0"/>
          </a:xfrm>
          <a:prstGeom prst="line">
            <a:avLst/>
          </a:prstGeom>
          <a:ln w="19050" cap="flat">
            <a:solidFill>
              <a:srgbClr val="3A4C8F"/>
            </a:solidFill>
            <a:prstDash val="solid"/>
            <a:headEnd type="diamond" w="lg" len="lg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41384" y="4991100"/>
            <a:ext cx="334969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75">
                <a:solidFill>
                  <a:srgbClr val="3A4C8F"/>
                </a:solidFill>
                <a:ea typeface="Arita Dotum Bold"/>
              </a:rPr>
              <a:t>회사소개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784" y="5968624"/>
            <a:ext cx="3578059" cy="125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</p:txBody>
      </p:sp>
      <p:sp>
        <p:nvSpPr>
          <p:cNvPr id="11" name="AutoShape 11"/>
          <p:cNvSpPr/>
          <p:nvPr/>
        </p:nvSpPr>
        <p:spPr>
          <a:xfrm>
            <a:off x="4481478" y="5575300"/>
            <a:ext cx="2451178" cy="0"/>
          </a:xfrm>
          <a:prstGeom prst="line">
            <a:avLst/>
          </a:prstGeom>
          <a:ln w="19050" cap="flat">
            <a:solidFill>
              <a:srgbClr val="3A4C8F"/>
            </a:solidFill>
            <a:prstDash val="solid"/>
            <a:headEnd type="diamond" w="lg" len="lg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4481478" y="4991100"/>
            <a:ext cx="334969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75">
                <a:solidFill>
                  <a:srgbClr val="3A4C8F"/>
                </a:solidFill>
                <a:ea typeface="Arita Dotum Bold"/>
              </a:rPr>
              <a:t>팀원소개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52878" y="5968624"/>
            <a:ext cx="3578059" cy="125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</p:txBody>
      </p:sp>
      <p:sp>
        <p:nvSpPr>
          <p:cNvPr id="14" name="AutoShape 14"/>
          <p:cNvSpPr/>
          <p:nvPr/>
        </p:nvSpPr>
        <p:spPr>
          <a:xfrm>
            <a:off x="7921573" y="5575300"/>
            <a:ext cx="2451178" cy="0"/>
          </a:xfrm>
          <a:prstGeom prst="line">
            <a:avLst/>
          </a:prstGeom>
          <a:ln w="19050" cap="flat">
            <a:solidFill>
              <a:srgbClr val="3A4C8F"/>
            </a:solidFill>
            <a:prstDash val="solid"/>
            <a:headEnd type="diamond" w="lg" len="lg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921573" y="4991100"/>
            <a:ext cx="334969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75">
                <a:solidFill>
                  <a:srgbClr val="3A4C8F"/>
                </a:solidFill>
                <a:ea typeface="Arita Dotum Bold"/>
              </a:rPr>
              <a:t>우리의 서비스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92973" y="5968624"/>
            <a:ext cx="3578059" cy="125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1361431" y="5575300"/>
            <a:ext cx="2451178" cy="0"/>
          </a:xfrm>
          <a:prstGeom prst="line">
            <a:avLst/>
          </a:prstGeom>
          <a:ln w="19050" cap="flat">
            <a:solidFill>
              <a:srgbClr val="3A4C8F"/>
            </a:solidFill>
            <a:prstDash val="solid"/>
            <a:headEnd type="diamond" w="lg" len="lg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1361431" y="4991100"/>
            <a:ext cx="334969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75">
                <a:solidFill>
                  <a:srgbClr val="3A4C8F"/>
                </a:solidFill>
                <a:ea typeface="Arita Dotum Bold"/>
              </a:rPr>
              <a:t>파트너쉽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33068" y="5968624"/>
            <a:ext cx="3578059" cy="125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4801289" y="5575300"/>
            <a:ext cx="2451178" cy="0"/>
          </a:xfrm>
          <a:prstGeom prst="line">
            <a:avLst/>
          </a:prstGeom>
          <a:ln w="19050" cap="flat">
            <a:solidFill>
              <a:srgbClr val="3A4C8F"/>
            </a:solidFill>
            <a:prstDash val="solid"/>
            <a:headEnd type="diamond" w="lg" len="lg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4801289" y="4991100"/>
            <a:ext cx="334969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75">
                <a:solidFill>
                  <a:srgbClr val="3A4C8F"/>
                </a:solidFill>
                <a:ea typeface="Arita Dotum Bold"/>
              </a:rPr>
              <a:t>포트폴리오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72926" y="5968624"/>
            <a:ext cx="3578059" cy="125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  <a:p>
            <a:pPr marL="388620" lvl="1" indent="-194310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  <a:p>
            <a:pPr marL="388620" lvl="1" indent="-194310" algn="l">
              <a:lnSpc>
                <a:spcPts val="3419"/>
              </a:lnSpc>
              <a:buFont typeface="Arial"/>
              <a:buChar char="•"/>
            </a:pPr>
            <a:r>
              <a:rPr lang="en-US" sz="1800" spc="-44">
                <a:solidFill>
                  <a:srgbClr val="FFFFFF"/>
                </a:solidFill>
                <a:ea typeface="Arita Dotum Medium"/>
              </a:rPr>
              <a:t>목차를 입력해 주세요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4E3D3D-A1C3-4B3B-BFD9-0A9BEC9816BB}"/>
              </a:ext>
            </a:extLst>
          </p:cNvPr>
          <p:cNvSpPr/>
          <p:nvPr/>
        </p:nvSpPr>
        <p:spPr>
          <a:xfrm>
            <a:off x="990600" y="784044"/>
            <a:ext cx="271286" cy="9465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DF6CCA-A701-4C23-9B1B-99CD080331C1}"/>
              </a:ext>
            </a:extLst>
          </p:cNvPr>
          <p:cNvSpPr/>
          <p:nvPr/>
        </p:nvSpPr>
        <p:spPr>
          <a:xfrm>
            <a:off x="1320934" y="784044"/>
            <a:ext cx="271286" cy="9465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ED4AB-74B5-4C47-8BAA-CC4B5C331FA8}"/>
              </a:ext>
            </a:extLst>
          </p:cNvPr>
          <p:cNvSpPr txBox="1"/>
          <p:nvPr/>
        </p:nvSpPr>
        <p:spPr>
          <a:xfrm>
            <a:off x="1753284" y="14565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Bahnschrift" panose="020B0502040204020203" pitchFamily="34" charset="0"/>
              </a:rPr>
              <a:t>기획의도 </a:t>
            </a:r>
            <a:r>
              <a:rPr lang="en-US" altLang="ko-KR" dirty="0">
                <a:latin typeface="Bahnschrift" panose="020B0502040204020203" pitchFamily="34" charset="0"/>
              </a:rPr>
              <a:t>: Arbitrage Auto Trading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7828ED6-2652-4917-959B-2AB52BF81B7A}"/>
              </a:ext>
            </a:extLst>
          </p:cNvPr>
          <p:cNvSpPr txBox="1"/>
          <p:nvPr/>
        </p:nvSpPr>
        <p:spPr>
          <a:xfrm>
            <a:off x="1789727" y="711239"/>
            <a:ext cx="6611079" cy="74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프로젝트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422FA3E-41CF-45F5-9DCE-4577E0E68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729" y="2711365"/>
            <a:ext cx="5616623" cy="5045881"/>
          </a:xfrm>
          <a:prstGeom prst="rect">
            <a:avLst/>
          </a:prstGeom>
        </p:spPr>
      </p:pic>
      <p:sp>
        <p:nvSpPr>
          <p:cNvPr id="15" name="Oval 21">
            <a:extLst>
              <a:ext uri="{FF2B5EF4-FFF2-40B4-BE49-F238E27FC236}">
                <a16:creationId xmlns:a16="http://schemas.microsoft.com/office/drawing/2014/main" id="{CE9C2EB5-67B8-480F-A51A-95DC0842DEC5}"/>
              </a:ext>
            </a:extLst>
          </p:cNvPr>
          <p:cNvSpPr>
            <a:spLocks noChangeAspect="1"/>
          </p:cNvSpPr>
          <p:nvPr/>
        </p:nvSpPr>
        <p:spPr>
          <a:xfrm>
            <a:off x="11610331" y="3400181"/>
            <a:ext cx="2380240" cy="240011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4C27AE-F545-4614-8BB3-BB5A2F317B55}"/>
              </a:ext>
            </a:extLst>
          </p:cNvPr>
          <p:cNvSpPr txBox="1"/>
          <p:nvPr/>
        </p:nvSpPr>
        <p:spPr>
          <a:xfrm>
            <a:off x="11383653" y="6745258"/>
            <a:ext cx="2833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Auto Trading</a:t>
            </a:r>
            <a:endParaRPr lang="ko-KR" alt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E426F4-7198-4210-B192-FB12982F0DED}"/>
              </a:ext>
            </a:extLst>
          </p:cNvPr>
          <p:cNvSpPr txBox="1"/>
          <p:nvPr/>
        </p:nvSpPr>
        <p:spPr>
          <a:xfrm>
            <a:off x="4189156" y="8476941"/>
            <a:ext cx="10820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재정거래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(Arbitrage) 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자동매매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국내와 해외 거래소 간의 가격차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(premium)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로 인한 수익 창출</a:t>
            </a:r>
            <a:endParaRPr lang="en-US" altLang="ko-KR" sz="2000" dirty="0">
              <a:solidFill>
                <a:srgbClr val="000000"/>
              </a:solidFill>
              <a:latin typeface="나눔바른고딕OTF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53CDF2-1E3D-4DA0-86F5-71000E1B968C}"/>
              </a:ext>
            </a:extLst>
          </p:cNvPr>
          <p:cNvSpPr txBox="1"/>
          <p:nvPr/>
        </p:nvSpPr>
        <p:spPr>
          <a:xfrm>
            <a:off x="9303442" y="4336065"/>
            <a:ext cx="5918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Bahnschrift" panose="020B0502040204020203" pitchFamily="34" charset="0"/>
              </a:rPr>
              <a:t>+</a:t>
            </a:r>
            <a:endParaRPr lang="ko-KR" altLang="en-US" sz="6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41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078" y="-80493"/>
            <a:ext cx="18422155" cy="10447986"/>
            <a:chOff x="0" y="0"/>
            <a:chExt cx="24562874" cy="1393064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000" r="5881" b="12881"/>
            <a:stretch>
              <a:fillRect/>
            </a:stretch>
          </p:blipFill>
          <p:spPr>
            <a:xfrm>
              <a:off x="0" y="0"/>
              <a:ext cx="24562874" cy="1393064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147515" y="-185209"/>
            <a:ext cx="9526189" cy="10657419"/>
            <a:chOff x="0" y="0"/>
            <a:chExt cx="2508955" cy="28068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08955" cy="2806892"/>
            </a:xfrm>
            <a:custGeom>
              <a:avLst/>
              <a:gdLst/>
              <a:ahLst/>
              <a:cxnLst/>
              <a:rect l="l" t="t" r="r" b="b"/>
              <a:pathLst>
                <a:path w="2508955" h="2806892">
                  <a:moveTo>
                    <a:pt x="0" y="0"/>
                  </a:moveTo>
                  <a:lnTo>
                    <a:pt x="2508955" y="0"/>
                  </a:lnTo>
                  <a:lnTo>
                    <a:pt x="2508955" y="2806892"/>
                  </a:lnTo>
                  <a:lnTo>
                    <a:pt x="0" y="2806892"/>
                  </a:lnTo>
                  <a:close/>
                </a:path>
              </a:pathLst>
            </a:custGeom>
            <a:solidFill>
              <a:srgbClr val="172459">
                <a:alpha val="8980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508955" cy="2854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762375"/>
            <a:ext cx="162306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 spc="-359">
                <a:solidFill>
                  <a:srgbClr val="FFFFFF"/>
                </a:solidFill>
                <a:ea typeface="Arita Dotum Light"/>
              </a:rPr>
              <a:t>회사 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133975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89ADDF"/>
                </a:solidFill>
                <a:latin typeface="Arita Dotum Medium"/>
              </a:rPr>
              <a:t>WHO WE ARE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5498" y="2285741"/>
            <a:ext cx="16206957" cy="8582786"/>
            <a:chOff x="0" y="0"/>
            <a:chExt cx="4268499" cy="22604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8499" cy="2260487"/>
            </a:xfrm>
            <a:custGeom>
              <a:avLst/>
              <a:gdLst/>
              <a:ahLst/>
              <a:cxnLst/>
              <a:rect l="l" t="t" r="r" b="b"/>
              <a:pathLst>
                <a:path w="4268499" h="2260487">
                  <a:moveTo>
                    <a:pt x="0" y="0"/>
                  </a:moveTo>
                  <a:lnTo>
                    <a:pt x="4268499" y="0"/>
                  </a:lnTo>
                  <a:lnTo>
                    <a:pt x="4268499" y="2260487"/>
                  </a:lnTo>
                  <a:lnTo>
                    <a:pt x="0" y="2260487"/>
                  </a:lnTo>
                  <a:close/>
                </a:path>
              </a:pathLst>
            </a:custGeom>
            <a:solidFill>
              <a:srgbClr val="89AD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68499" cy="2308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49146" y="9116378"/>
            <a:ext cx="1477369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 spc="-96">
                <a:solidFill>
                  <a:srgbClr val="172459"/>
                </a:solidFill>
                <a:latin typeface="Arita Dotum Semi-Bold"/>
                <a:ea typeface="Arita Dotum Semi-Bold"/>
              </a:rPr>
              <a:t>— 저작자를 표시하거나 인용 색인을 포함하세요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6584" y="612349"/>
            <a:ext cx="16230600" cy="389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spc="-340">
                <a:solidFill>
                  <a:srgbClr val="172459"/>
                </a:solidFill>
                <a:ea typeface="Arita Dotum Medium"/>
              </a:rPr>
              <a:t>실제 원문이나</a:t>
            </a:r>
          </a:p>
          <a:p>
            <a:pPr>
              <a:lnSpc>
                <a:spcPts val="10200"/>
              </a:lnSpc>
            </a:pPr>
            <a:r>
              <a:rPr lang="en-US" sz="8500" spc="-340">
                <a:solidFill>
                  <a:srgbClr val="172459"/>
                </a:solidFill>
                <a:ea typeface="Arita Dotum Medium"/>
              </a:rPr>
              <a:t>영감을 주는 인용문을</a:t>
            </a:r>
          </a:p>
          <a:p>
            <a:pPr marL="0" lvl="0" indent="0">
              <a:lnSpc>
                <a:spcPts val="10200"/>
              </a:lnSpc>
            </a:pPr>
            <a:r>
              <a:rPr lang="en-US" sz="8500" spc="-340">
                <a:solidFill>
                  <a:srgbClr val="172459"/>
                </a:solidFill>
                <a:ea typeface="Arita Dotum Medium"/>
              </a:rPr>
              <a:t>입력해 주세요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97013" y="-119524"/>
            <a:ext cx="9371367" cy="10513001"/>
            <a:chOff x="0" y="0"/>
            <a:chExt cx="12495156" cy="1401733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273" t="1340" r="28703" b="2896"/>
            <a:stretch>
              <a:fillRect/>
            </a:stretch>
          </p:blipFill>
          <p:spPr>
            <a:xfrm>
              <a:off x="0" y="0"/>
              <a:ext cx="12495156" cy="14017334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65159" y="7775578"/>
            <a:ext cx="5886704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84">
                <a:solidFill>
                  <a:srgbClr val="172459"/>
                </a:solidFill>
                <a:ea typeface="Arita Dotum Medium"/>
              </a:rPr>
              <a:t>회사 소개글과 제안하는 가치를</a:t>
            </a:r>
          </a:p>
          <a:p>
            <a:pPr marL="0" lvl="0" indent="0" algn="l">
              <a:lnSpc>
                <a:spcPts val="3150"/>
              </a:lnSpc>
            </a:pPr>
            <a:r>
              <a:rPr lang="en-US" sz="2100" spc="-84">
                <a:solidFill>
                  <a:srgbClr val="172459"/>
                </a:solidFill>
                <a:latin typeface="Arita Dotum Medium"/>
                <a:ea typeface="Arita Dotum Medium"/>
              </a:rPr>
              <a:t>입력해 주세요.</a:t>
            </a:r>
          </a:p>
        </p:txBody>
      </p:sp>
      <p:sp>
        <p:nvSpPr>
          <p:cNvPr id="5" name="AutoShape 5"/>
          <p:cNvSpPr/>
          <p:nvPr/>
        </p:nvSpPr>
        <p:spPr>
          <a:xfrm>
            <a:off x="-682680" y="903840"/>
            <a:ext cx="4608307" cy="0"/>
          </a:xfrm>
          <a:prstGeom prst="line">
            <a:avLst/>
          </a:prstGeom>
          <a:ln w="28575" cap="flat">
            <a:solidFill>
              <a:srgbClr val="3A4C8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-117139" y="1085850"/>
            <a:ext cx="4042766" cy="1974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700"/>
              </a:lnSpc>
            </a:pPr>
            <a:r>
              <a:rPr lang="en-US" sz="7000" spc="-175">
                <a:solidFill>
                  <a:srgbClr val="3A4C8F"/>
                </a:solidFill>
                <a:ea typeface="Arita Dotum Bold"/>
              </a:rPr>
              <a:t>프로덕션</a:t>
            </a:r>
          </a:p>
          <a:p>
            <a:pPr marL="0" lvl="0" indent="0" algn="r">
              <a:lnSpc>
                <a:spcPts val="7700"/>
              </a:lnSpc>
            </a:pPr>
            <a:r>
              <a:rPr lang="en-US" sz="7000" spc="-175">
                <a:solidFill>
                  <a:srgbClr val="3A4C8F"/>
                </a:solidFill>
                <a:ea typeface="Arita Dotum Bold"/>
              </a:rPr>
              <a:t>밸류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96693" y="556178"/>
            <a:ext cx="4032219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160"/>
              </a:lnSpc>
              <a:spcBef>
                <a:spcPct val="0"/>
              </a:spcBef>
            </a:pPr>
            <a:r>
              <a:rPr lang="en-US" sz="1800" spc="135">
                <a:solidFill>
                  <a:srgbClr val="3A4C8F"/>
                </a:solidFill>
                <a:latin typeface="Arita Dotum Bold"/>
              </a:rPr>
              <a:t>PRODUCTION VALUE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505242" y="-185209"/>
            <a:ext cx="2967966" cy="10657419"/>
            <a:chOff x="0" y="0"/>
            <a:chExt cx="781687" cy="28068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81687" cy="2806892"/>
            </a:xfrm>
            <a:custGeom>
              <a:avLst/>
              <a:gdLst/>
              <a:ahLst/>
              <a:cxnLst/>
              <a:rect l="l" t="t" r="r" b="b"/>
              <a:pathLst>
                <a:path w="781687" h="2806892">
                  <a:moveTo>
                    <a:pt x="0" y="0"/>
                  </a:moveTo>
                  <a:lnTo>
                    <a:pt x="781687" y="0"/>
                  </a:lnTo>
                  <a:lnTo>
                    <a:pt x="781687" y="2806892"/>
                  </a:lnTo>
                  <a:lnTo>
                    <a:pt x="0" y="2806892"/>
                  </a:lnTo>
                  <a:close/>
                </a:path>
              </a:pathLst>
            </a:custGeom>
            <a:solidFill>
              <a:srgbClr val="172459">
                <a:alpha val="84706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781687" cy="2854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078" y="-80493"/>
            <a:ext cx="18422155" cy="10447986"/>
            <a:chOff x="0" y="0"/>
            <a:chExt cx="24562874" cy="1393064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9782" t="8593" r="217" b="14842"/>
            <a:stretch>
              <a:fillRect/>
            </a:stretch>
          </p:blipFill>
          <p:spPr>
            <a:xfrm flipH="1">
              <a:off x="0" y="0"/>
              <a:ext cx="24562874" cy="1393064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147515" y="-185209"/>
            <a:ext cx="9526189" cy="10657419"/>
            <a:chOff x="0" y="0"/>
            <a:chExt cx="2508955" cy="28068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08955" cy="2806892"/>
            </a:xfrm>
            <a:custGeom>
              <a:avLst/>
              <a:gdLst/>
              <a:ahLst/>
              <a:cxnLst/>
              <a:rect l="l" t="t" r="r" b="b"/>
              <a:pathLst>
                <a:path w="2508955" h="2806892">
                  <a:moveTo>
                    <a:pt x="0" y="0"/>
                  </a:moveTo>
                  <a:lnTo>
                    <a:pt x="2508955" y="0"/>
                  </a:lnTo>
                  <a:lnTo>
                    <a:pt x="2508955" y="2806892"/>
                  </a:lnTo>
                  <a:lnTo>
                    <a:pt x="0" y="2806892"/>
                  </a:lnTo>
                  <a:close/>
                </a:path>
              </a:pathLst>
            </a:custGeom>
            <a:solidFill>
              <a:srgbClr val="172459">
                <a:alpha val="8980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508955" cy="2854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762375"/>
            <a:ext cx="162306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 spc="-359">
                <a:solidFill>
                  <a:srgbClr val="FFFFFF"/>
                </a:solidFill>
                <a:ea typeface="Arita Dotum Light"/>
              </a:rPr>
              <a:t>팀원 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133975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89ADDF"/>
                </a:solidFill>
                <a:latin typeface="Arita Dotum Medium"/>
              </a:rPr>
              <a:t>OUR TEAM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70" t="13656" r="799" b="5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147515" y="-185209"/>
            <a:ext cx="9526189" cy="10657419"/>
            <a:chOff x="0" y="0"/>
            <a:chExt cx="2508955" cy="28068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08955" cy="2806892"/>
            </a:xfrm>
            <a:custGeom>
              <a:avLst/>
              <a:gdLst/>
              <a:ahLst/>
              <a:cxnLst/>
              <a:rect l="l" t="t" r="r" b="b"/>
              <a:pathLst>
                <a:path w="2508955" h="2806892">
                  <a:moveTo>
                    <a:pt x="0" y="0"/>
                  </a:moveTo>
                  <a:lnTo>
                    <a:pt x="2508955" y="0"/>
                  </a:lnTo>
                  <a:lnTo>
                    <a:pt x="2508955" y="2806892"/>
                  </a:lnTo>
                  <a:lnTo>
                    <a:pt x="0" y="2806892"/>
                  </a:lnTo>
                  <a:close/>
                </a:path>
              </a:pathLst>
            </a:custGeom>
            <a:solidFill>
              <a:srgbClr val="172459">
                <a:alpha val="8980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508955" cy="2854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762375"/>
            <a:ext cx="162306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 spc="-359">
                <a:solidFill>
                  <a:srgbClr val="FFFFFF"/>
                </a:solidFill>
                <a:ea typeface="Arita Dotum Light"/>
              </a:rPr>
              <a:t>우리의 서비스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133975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89ADDF"/>
                </a:solidFill>
                <a:latin typeface="Arita Dotum Medium"/>
              </a:rPr>
              <a:t>OUR SERVICE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5498" y="2285741"/>
            <a:ext cx="16206957" cy="8582786"/>
            <a:chOff x="0" y="0"/>
            <a:chExt cx="4268499" cy="22604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8499" cy="2260487"/>
            </a:xfrm>
            <a:custGeom>
              <a:avLst/>
              <a:gdLst/>
              <a:ahLst/>
              <a:cxnLst/>
              <a:rect l="l" t="t" r="r" b="b"/>
              <a:pathLst>
                <a:path w="4268499" h="2260487">
                  <a:moveTo>
                    <a:pt x="0" y="0"/>
                  </a:moveTo>
                  <a:lnTo>
                    <a:pt x="4268499" y="0"/>
                  </a:lnTo>
                  <a:lnTo>
                    <a:pt x="4268499" y="2260487"/>
                  </a:lnTo>
                  <a:lnTo>
                    <a:pt x="0" y="2260487"/>
                  </a:lnTo>
                  <a:close/>
                </a:path>
              </a:pathLst>
            </a:custGeom>
            <a:solidFill>
              <a:srgbClr val="89AD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68499" cy="2308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437147" y="7919835"/>
            <a:ext cx="3759074" cy="0"/>
          </a:xfrm>
          <a:prstGeom prst="line">
            <a:avLst/>
          </a:prstGeom>
          <a:ln w="19050" cap="flat">
            <a:solidFill>
              <a:srgbClr val="3A4C8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8371699" y="7919835"/>
            <a:ext cx="3759074" cy="0"/>
          </a:xfrm>
          <a:prstGeom prst="line">
            <a:avLst/>
          </a:prstGeom>
          <a:ln w="19050" cap="flat">
            <a:solidFill>
              <a:srgbClr val="3A4C8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8371699" y="5075042"/>
            <a:ext cx="1301293" cy="1330318"/>
          </a:xfrm>
          <a:custGeom>
            <a:avLst/>
            <a:gdLst/>
            <a:ahLst/>
            <a:cxnLst/>
            <a:rect l="l" t="t" r="r" b="b"/>
            <a:pathLst>
              <a:path w="1301293" h="1330318">
                <a:moveTo>
                  <a:pt x="0" y="0"/>
                </a:moveTo>
                <a:lnTo>
                  <a:pt x="1301293" y="0"/>
                </a:lnTo>
                <a:lnTo>
                  <a:pt x="1301293" y="1330318"/>
                </a:lnTo>
                <a:lnTo>
                  <a:pt x="0" y="1330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3304740" y="7919835"/>
            <a:ext cx="3759074" cy="0"/>
          </a:xfrm>
          <a:prstGeom prst="line">
            <a:avLst/>
          </a:prstGeom>
          <a:ln w="19050" cap="flat">
            <a:solidFill>
              <a:srgbClr val="3A4C8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3304740" y="5106427"/>
            <a:ext cx="1237587" cy="1267548"/>
          </a:xfrm>
          <a:custGeom>
            <a:avLst/>
            <a:gdLst/>
            <a:ahLst/>
            <a:cxnLst/>
            <a:rect l="l" t="t" r="r" b="b"/>
            <a:pathLst>
              <a:path w="1237587" h="1267548">
                <a:moveTo>
                  <a:pt x="0" y="0"/>
                </a:moveTo>
                <a:lnTo>
                  <a:pt x="1237588" y="0"/>
                </a:lnTo>
                <a:lnTo>
                  <a:pt x="1237588" y="1267548"/>
                </a:lnTo>
                <a:lnTo>
                  <a:pt x="0" y="12675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437147" y="4940340"/>
            <a:ext cx="1493594" cy="1493594"/>
          </a:xfrm>
          <a:custGeom>
            <a:avLst/>
            <a:gdLst/>
            <a:ahLst/>
            <a:cxnLst/>
            <a:rect l="l" t="t" r="r" b="b"/>
            <a:pathLst>
              <a:path w="1493594" h="1493594">
                <a:moveTo>
                  <a:pt x="0" y="0"/>
                </a:moveTo>
                <a:lnTo>
                  <a:pt x="1493594" y="0"/>
                </a:lnTo>
                <a:lnTo>
                  <a:pt x="1493594" y="1493595"/>
                </a:lnTo>
                <a:lnTo>
                  <a:pt x="0" y="14935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437147" y="6691110"/>
            <a:ext cx="3759074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브랜딩 속</a:t>
            </a:r>
          </a:p>
          <a:p>
            <a:pPr marL="0" lvl="0" indent="0"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타겟층 파악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37147" y="8189874"/>
            <a:ext cx="3760586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96">
                <a:solidFill>
                  <a:srgbClr val="172459"/>
                </a:solidFill>
                <a:ea typeface="Arita Dotum Medium"/>
              </a:rPr>
              <a:t>토론하고자 하는 내용을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399" spc="-95">
                <a:solidFill>
                  <a:srgbClr val="172459"/>
                </a:solidFill>
                <a:latin typeface="Arita Dotum Medium"/>
                <a:ea typeface="Arita Dotum Medium"/>
              </a:rPr>
              <a:t>간략하게 설명해 주세요.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71699" y="6691110"/>
            <a:ext cx="3759074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홍보 솔루션</a:t>
            </a:r>
          </a:p>
          <a:p>
            <a:pPr marL="0" lvl="0" indent="0"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제안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71699" y="8189874"/>
            <a:ext cx="3759074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96">
                <a:solidFill>
                  <a:srgbClr val="172459"/>
                </a:solidFill>
                <a:ea typeface="Arita Dotum Medium"/>
              </a:rPr>
              <a:t>토론하고자 하는 내용을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399" spc="-95">
                <a:solidFill>
                  <a:srgbClr val="172459"/>
                </a:solidFill>
                <a:latin typeface="Arita Dotum Medium"/>
                <a:ea typeface="Arita Dotum Medium"/>
              </a:rPr>
              <a:t>간략하게 설명해 주세요.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04740" y="6691110"/>
            <a:ext cx="3759074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콘텐츠</a:t>
            </a:r>
          </a:p>
          <a:p>
            <a:pPr marL="0" lvl="0" indent="0"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제작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04740" y="8189874"/>
            <a:ext cx="3759074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96">
                <a:solidFill>
                  <a:srgbClr val="172459"/>
                </a:solidFill>
                <a:ea typeface="Arita Dotum Medium"/>
              </a:rPr>
              <a:t>토론하고자 하는 내용을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399" spc="-95">
                <a:solidFill>
                  <a:srgbClr val="172459"/>
                </a:solidFill>
                <a:latin typeface="Arita Dotum Medium"/>
                <a:ea typeface="Arita Dotum Medium"/>
              </a:rPr>
              <a:t>간략하게 설명해 주세요.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6584" y="612349"/>
            <a:ext cx="16230600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spc="-340">
                <a:solidFill>
                  <a:srgbClr val="172459"/>
                </a:solidFill>
                <a:ea typeface="Arita Dotum Medium"/>
              </a:rPr>
              <a:t>콘텐츠만을 위한</a:t>
            </a:r>
          </a:p>
          <a:p>
            <a:pPr marL="0" lvl="0" indent="0">
              <a:lnSpc>
                <a:spcPts val="10200"/>
              </a:lnSpc>
            </a:pPr>
            <a:r>
              <a:rPr lang="en-US" sz="8500" spc="-340">
                <a:solidFill>
                  <a:srgbClr val="172459"/>
                </a:solidFill>
                <a:ea typeface="Arita Dotum Medium"/>
              </a:rPr>
              <a:t>제작이 아닙니다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5498" y="2285741"/>
            <a:ext cx="16206957" cy="8582786"/>
            <a:chOff x="0" y="0"/>
            <a:chExt cx="4268499" cy="22604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8499" cy="2260487"/>
            </a:xfrm>
            <a:custGeom>
              <a:avLst/>
              <a:gdLst/>
              <a:ahLst/>
              <a:cxnLst/>
              <a:rect l="l" t="t" r="r" b="b"/>
              <a:pathLst>
                <a:path w="4268499" h="2260487">
                  <a:moveTo>
                    <a:pt x="0" y="0"/>
                  </a:moveTo>
                  <a:lnTo>
                    <a:pt x="4268499" y="0"/>
                  </a:lnTo>
                  <a:lnTo>
                    <a:pt x="4268499" y="2260487"/>
                  </a:lnTo>
                  <a:lnTo>
                    <a:pt x="0" y="2260487"/>
                  </a:lnTo>
                  <a:close/>
                </a:path>
              </a:pathLst>
            </a:custGeom>
            <a:solidFill>
              <a:srgbClr val="89AD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68499" cy="2308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36584" y="612349"/>
            <a:ext cx="16230600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spc="-340">
                <a:solidFill>
                  <a:srgbClr val="172459"/>
                </a:solidFill>
                <a:ea typeface="Arita Dotum Medium"/>
              </a:rPr>
              <a:t>브랜딩 기반</a:t>
            </a:r>
          </a:p>
          <a:p>
            <a:pPr marL="0" lvl="0" indent="0">
              <a:lnSpc>
                <a:spcPts val="10200"/>
              </a:lnSpc>
            </a:pPr>
            <a:r>
              <a:rPr lang="en-US" sz="8500" spc="-340">
                <a:solidFill>
                  <a:srgbClr val="172459"/>
                </a:solidFill>
                <a:ea typeface="Arita Dotum Medium"/>
              </a:rPr>
              <a:t>콘텐츠 제작의 장점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220" y="4125263"/>
            <a:ext cx="4404079" cy="25690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213" y="4744082"/>
            <a:ext cx="5257015" cy="133140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3927" y="4384211"/>
            <a:ext cx="4013311" cy="2277534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3066227" y="7919835"/>
            <a:ext cx="3759074" cy="0"/>
          </a:xfrm>
          <a:prstGeom prst="line">
            <a:avLst/>
          </a:prstGeom>
          <a:ln w="19050" cap="flat">
            <a:solidFill>
              <a:srgbClr val="3A4C8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3066227" y="6691110"/>
            <a:ext cx="3759074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매출</a:t>
            </a:r>
          </a:p>
          <a:p>
            <a:pPr marL="0" lvl="0" indent="0"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상승 효과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66227" y="8189874"/>
            <a:ext cx="3760586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96">
                <a:solidFill>
                  <a:srgbClr val="172459"/>
                </a:solidFill>
                <a:ea typeface="Arita Dotum Medium"/>
              </a:rPr>
              <a:t>토론하고자 하는 내용을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399" spc="-95">
                <a:solidFill>
                  <a:srgbClr val="172459"/>
                </a:solidFill>
                <a:latin typeface="Arita Dotum Medium"/>
                <a:ea typeface="Arita Dotum Medium"/>
              </a:rPr>
              <a:t>간략하게 설명해 주세요.</a:t>
            </a:r>
          </a:p>
        </p:txBody>
      </p:sp>
      <p:sp>
        <p:nvSpPr>
          <p:cNvPr id="12" name="AutoShape 12"/>
          <p:cNvSpPr/>
          <p:nvPr/>
        </p:nvSpPr>
        <p:spPr>
          <a:xfrm>
            <a:off x="8132298" y="7919835"/>
            <a:ext cx="3759074" cy="0"/>
          </a:xfrm>
          <a:prstGeom prst="line">
            <a:avLst/>
          </a:prstGeom>
          <a:ln w="19050" cap="flat">
            <a:solidFill>
              <a:srgbClr val="3A4C8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8132298" y="6691110"/>
            <a:ext cx="3759074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브랜드 인지도</a:t>
            </a:r>
          </a:p>
          <a:p>
            <a:pPr marL="0" lvl="0" indent="0"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상승 효과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32298" y="8189874"/>
            <a:ext cx="3759074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96">
                <a:solidFill>
                  <a:srgbClr val="172459"/>
                </a:solidFill>
                <a:ea typeface="Arita Dotum Medium"/>
              </a:rPr>
              <a:t>토론하고자 하는 내용을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399" spc="-95">
                <a:solidFill>
                  <a:srgbClr val="172459"/>
                </a:solidFill>
                <a:latin typeface="Arita Dotum Medium"/>
                <a:ea typeface="Arita Dotum Medium"/>
              </a:rPr>
              <a:t>간략하게 설명해 주세요.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3198370" y="7919835"/>
            <a:ext cx="3759074" cy="0"/>
          </a:xfrm>
          <a:prstGeom prst="line">
            <a:avLst/>
          </a:prstGeom>
          <a:ln w="19050" cap="flat">
            <a:solidFill>
              <a:srgbClr val="3A4C8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3198370" y="6691110"/>
            <a:ext cx="3759074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소비층</a:t>
            </a:r>
          </a:p>
          <a:p>
            <a:pPr marL="0" lvl="0" indent="0">
              <a:lnSpc>
                <a:spcPts val="3750"/>
              </a:lnSpc>
            </a:pPr>
            <a:r>
              <a:rPr lang="en-US" sz="3000" spc="-120">
                <a:solidFill>
                  <a:srgbClr val="3A4C8F"/>
                </a:solidFill>
                <a:ea typeface="Arita Dotum Bold"/>
              </a:rPr>
              <a:t>증가 효과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98370" y="8189874"/>
            <a:ext cx="3759074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96">
                <a:solidFill>
                  <a:srgbClr val="172459"/>
                </a:solidFill>
                <a:ea typeface="Arita Dotum Medium"/>
              </a:rPr>
              <a:t>토론하고자 하는 내용을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399" spc="-95">
                <a:solidFill>
                  <a:srgbClr val="172459"/>
                </a:solidFill>
                <a:latin typeface="Arita Dotum Medium"/>
                <a:ea typeface="Arita Dotum Medium"/>
              </a:rPr>
              <a:t>간략하게 설명해 주세요.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9728" y="-82826"/>
            <a:ext cx="18467457" cy="10452653"/>
            <a:chOff x="0" y="0"/>
            <a:chExt cx="24623276" cy="1393687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0206" r="5509" b="9570"/>
            <a:stretch>
              <a:fillRect/>
            </a:stretch>
          </p:blipFill>
          <p:spPr>
            <a:xfrm>
              <a:off x="0" y="0"/>
              <a:ext cx="24623276" cy="1393687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147515" y="-185209"/>
            <a:ext cx="9526189" cy="10657419"/>
            <a:chOff x="0" y="0"/>
            <a:chExt cx="2508955" cy="28068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08955" cy="2806892"/>
            </a:xfrm>
            <a:custGeom>
              <a:avLst/>
              <a:gdLst/>
              <a:ahLst/>
              <a:cxnLst/>
              <a:rect l="l" t="t" r="r" b="b"/>
              <a:pathLst>
                <a:path w="2508955" h="2806892">
                  <a:moveTo>
                    <a:pt x="0" y="0"/>
                  </a:moveTo>
                  <a:lnTo>
                    <a:pt x="2508955" y="0"/>
                  </a:lnTo>
                  <a:lnTo>
                    <a:pt x="2508955" y="2806892"/>
                  </a:lnTo>
                  <a:lnTo>
                    <a:pt x="0" y="2806892"/>
                  </a:lnTo>
                  <a:close/>
                </a:path>
              </a:pathLst>
            </a:custGeom>
            <a:solidFill>
              <a:srgbClr val="172459">
                <a:alpha val="8980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508955" cy="2854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762375"/>
            <a:ext cx="162306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 spc="-359">
                <a:solidFill>
                  <a:srgbClr val="FFFFFF"/>
                </a:solidFill>
                <a:ea typeface="Arita Dotum Light"/>
              </a:rPr>
              <a:t>파너트쉽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133975"/>
            <a:ext cx="162306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89ADDF"/>
                </a:solidFill>
                <a:latin typeface="Arita Dotum Medium"/>
              </a:rPr>
              <a:t>OUR PARTNERS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2550" y="5716085"/>
            <a:ext cx="18453100" cy="4736568"/>
            <a:chOff x="0" y="0"/>
            <a:chExt cx="4860076" cy="1247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0076" cy="1247491"/>
            </a:xfrm>
            <a:custGeom>
              <a:avLst/>
              <a:gdLst/>
              <a:ahLst/>
              <a:cxnLst/>
              <a:rect l="l" t="t" r="r" b="b"/>
              <a:pathLst>
                <a:path w="4860076" h="1247491">
                  <a:moveTo>
                    <a:pt x="0" y="0"/>
                  </a:moveTo>
                  <a:lnTo>
                    <a:pt x="4860076" y="0"/>
                  </a:lnTo>
                  <a:lnTo>
                    <a:pt x="4860076" y="1247491"/>
                  </a:lnTo>
                  <a:lnTo>
                    <a:pt x="0" y="1247491"/>
                  </a:lnTo>
                  <a:close/>
                </a:path>
              </a:pathLst>
            </a:custGeom>
            <a:solidFill>
              <a:srgbClr val="1724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60076" cy="1295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682680" y="903840"/>
            <a:ext cx="3817430" cy="0"/>
          </a:xfrm>
          <a:prstGeom prst="line">
            <a:avLst/>
          </a:prstGeom>
          <a:ln w="28575" cap="flat">
            <a:solidFill>
              <a:srgbClr val="3A4C8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-117139" y="1085850"/>
            <a:ext cx="3251889" cy="100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700"/>
              </a:lnSpc>
            </a:pPr>
            <a:r>
              <a:rPr lang="en-US" sz="7000" spc="-175">
                <a:solidFill>
                  <a:srgbClr val="3A4C8F"/>
                </a:solidFill>
                <a:ea typeface="Arita Dotum Bold"/>
              </a:rPr>
              <a:t>파트너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96693" y="556178"/>
            <a:ext cx="3246529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160"/>
              </a:lnSpc>
              <a:spcBef>
                <a:spcPct val="0"/>
              </a:spcBef>
            </a:pPr>
            <a:r>
              <a:rPr lang="en-US" sz="1800" spc="135">
                <a:solidFill>
                  <a:srgbClr val="3A4C8F"/>
                </a:solidFill>
                <a:latin typeface="Arita Dotum Bold"/>
              </a:rPr>
              <a:t>PARTNERS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5159" y="2871127"/>
            <a:ext cx="16757683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spc="-155">
                <a:solidFill>
                  <a:srgbClr val="3A4C8F"/>
                </a:solidFill>
                <a:latin typeface="Arita Dotum Light"/>
                <a:ea typeface="Arita Dotum Light"/>
              </a:rPr>
              <a:t>우리와 손잡은 3개의 파트너들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629796" y="4776746"/>
            <a:ext cx="1877076" cy="1877069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1747" t="-4464" r="-25046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3781128" y="4776746"/>
            <a:ext cx="1877076" cy="1877069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4092" t="-2329" r="-25295" b="-1063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8204658" y="4776746"/>
            <a:ext cx="1878684" cy="1878677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117" t="-2476" r="-28837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020087" y="6988317"/>
            <a:ext cx="309649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-120">
                <a:solidFill>
                  <a:srgbClr val="89ADDF"/>
                </a:solidFill>
                <a:ea typeface="Arita Dotum Bold"/>
              </a:rPr>
              <a:t>최고급</a:t>
            </a:r>
          </a:p>
          <a:p>
            <a:pPr marL="0" lvl="0" indent="0" algn="ctr">
              <a:lnSpc>
                <a:spcPts val="3750"/>
              </a:lnSpc>
            </a:pPr>
            <a:r>
              <a:rPr lang="en-US" sz="3000" spc="-120">
                <a:solidFill>
                  <a:srgbClr val="89ADDF"/>
                </a:solidFill>
                <a:ea typeface="Arita Dotum Bold"/>
              </a:rPr>
              <a:t>장비 렌탈 센터</a:t>
            </a:r>
          </a:p>
        </p:txBody>
      </p:sp>
      <p:sp>
        <p:nvSpPr>
          <p:cNvPr id="16" name="AutoShape 16"/>
          <p:cNvSpPr/>
          <p:nvPr/>
        </p:nvSpPr>
        <p:spPr>
          <a:xfrm>
            <a:off x="2020087" y="8136715"/>
            <a:ext cx="3096495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7595753" y="8136715"/>
            <a:ext cx="3096495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3171419" y="8136715"/>
            <a:ext cx="3096495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2020087" y="8412940"/>
            <a:ext cx="3096495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96">
                <a:solidFill>
                  <a:srgbClr val="FFFFFF"/>
                </a:solidFill>
                <a:ea typeface="Arita Dotum Medium"/>
              </a:rPr>
              <a:t>토론하고자 하는 내용을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399" spc="-95">
                <a:solidFill>
                  <a:srgbClr val="FFFFFF"/>
                </a:solidFill>
                <a:latin typeface="Arita Dotum Medium"/>
                <a:ea typeface="Arita Dotum Medium"/>
              </a:rPr>
              <a:t>간략하게 설명해 주세요.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95753" y="6988317"/>
            <a:ext cx="309649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-120">
                <a:solidFill>
                  <a:srgbClr val="89ADDF"/>
                </a:solidFill>
                <a:ea typeface="Arita Dotum Bold"/>
              </a:rPr>
              <a:t>최고의</a:t>
            </a:r>
          </a:p>
          <a:p>
            <a:pPr marL="0" lvl="0" indent="0" algn="ctr">
              <a:lnSpc>
                <a:spcPts val="3750"/>
              </a:lnSpc>
            </a:pPr>
            <a:r>
              <a:rPr lang="en-US" sz="3000" spc="-120">
                <a:solidFill>
                  <a:srgbClr val="89ADDF"/>
                </a:solidFill>
                <a:ea typeface="Arita Dotum Bold"/>
              </a:rPr>
              <a:t>광고 대행사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95753" y="8412940"/>
            <a:ext cx="3096495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96">
                <a:solidFill>
                  <a:srgbClr val="FFFFFF"/>
                </a:solidFill>
                <a:ea typeface="Arita Dotum Medium"/>
              </a:rPr>
              <a:t>토론하고자 하는 내용을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399" spc="-95">
                <a:solidFill>
                  <a:srgbClr val="FFFFFF"/>
                </a:solidFill>
                <a:latin typeface="Arita Dotum Medium"/>
                <a:ea typeface="Arita Dotum Medium"/>
              </a:rPr>
              <a:t>간략하게 설명해 주세요.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71419" y="6988317"/>
            <a:ext cx="309649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-120">
                <a:solidFill>
                  <a:srgbClr val="89ADDF"/>
                </a:solidFill>
                <a:ea typeface="Arita Dotum Bold"/>
              </a:rPr>
              <a:t>감각적인</a:t>
            </a:r>
          </a:p>
          <a:p>
            <a:pPr marL="0" lvl="0" indent="0" algn="ctr">
              <a:lnSpc>
                <a:spcPts val="3750"/>
              </a:lnSpc>
            </a:pPr>
            <a:r>
              <a:rPr lang="en-US" sz="3000" spc="-120">
                <a:solidFill>
                  <a:srgbClr val="89ADDF"/>
                </a:solidFill>
                <a:ea typeface="Arita Dotum Bold"/>
              </a:rPr>
              <a:t>디자인 스튜디오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71419" y="8412940"/>
            <a:ext cx="3096495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96">
                <a:solidFill>
                  <a:srgbClr val="FFFFFF"/>
                </a:solidFill>
                <a:ea typeface="Arita Dotum Medium"/>
              </a:rPr>
              <a:t>토론하고자 하는 내용을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399" spc="-95">
                <a:solidFill>
                  <a:srgbClr val="FFFFFF"/>
                </a:solidFill>
                <a:latin typeface="Arita Dotum Medium"/>
                <a:ea typeface="Arita Dotum Medium"/>
              </a:rPr>
              <a:t>간략하게 설명해 주세요.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7231" y="-95250"/>
            <a:ext cx="18522462" cy="10477500"/>
            <a:chOff x="0" y="0"/>
            <a:chExt cx="24696615" cy="13970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8" t="7265" r="3601" b="11015"/>
            <a:stretch>
              <a:fillRect/>
            </a:stretch>
          </p:blipFill>
          <p:spPr>
            <a:xfrm>
              <a:off x="0" y="0"/>
              <a:ext cx="24696615" cy="13970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147515" y="-185209"/>
            <a:ext cx="9526189" cy="10657419"/>
            <a:chOff x="0" y="0"/>
            <a:chExt cx="2508955" cy="28068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08955" cy="2806892"/>
            </a:xfrm>
            <a:custGeom>
              <a:avLst/>
              <a:gdLst/>
              <a:ahLst/>
              <a:cxnLst/>
              <a:rect l="l" t="t" r="r" b="b"/>
              <a:pathLst>
                <a:path w="2508955" h="2806892">
                  <a:moveTo>
                    <a:pt x="0" y="0"/>
                  </a:moveTo>
                  <a:lnTo>
                    <a:pt x="2508955" y="0"/>
                  </a:lnTo>
                  <a:lnTo>
                    <a:pt x="2508955" y="2806892"/>
                  </a:lnTo>
                  <a:lnTo>
                    <a:pt x="0" y="2806892"/>
                  </a:lnTo>
                  <a:close/>
                </a:path>
              </a:pathLst>
            </a:custGeom>
            <a:solidFill>
              <a:srgbClr val="172459">
                <a:alpha val="8980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508955" cy="2854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762375"/>
            <a:ext cx="162306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 spc="-359" dirty="0">
                <a:solidFill>
                  <a:srgbClr val="FFFFFF"/>
                </a:solidFill>
                <a:ea typeface="Arita Dotum Light"/>
              </a:rPr>
              <a:t>프로젝트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133975"/>
            <a:ext cx="16230600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89ADDF"/>
                </a:solidFill>
                <a:latin typeface="Arita Dotum Medium"/>
              </a:rPr>
              <a:t>OUR LATEST</a:t>
            </a:r>
          </a:p>
          <a:p>
            <a:pPr marL="0" lvl="0" indent="0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89ADDF"/>
                </a:solidFill>
                <a:latin typeface="Arita Dotum Medium"/>
              </a:rPr>
              <a:t>PROJECTS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4E3D3D-A1C3-4B3B-BFD9-0A9BEC9816BB}"/>
              </a:ext>
            </a:extLst>
          </p:cNvPr>
          <p:cNvSpPr/>
          <p:nvPr/>
        </p:nvSpPr>
        <p:spPr>
          <a:xfrm>
            <a:off x="990600" y="784044"/>
            <a:ext cx="271286" cy="9465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DF6CCA-A701-4C23-9B1B-99CD080331C1}"/>
              </a:ext>
            </a:extLst>
          </p:cNvPr>
          <p:cNvSpPr/>
          <p:nvPr/>
        </p:nvSpPr>
        <p:spPr>
          <a:xfrm>
            <a:off x="1320934" y="784044"/>
            <a:ext cx="271286" cy="9465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ED4AB-74B5-4C47-8BAA-CC4B5C331FA8}"/>
              </a:ext>
            </a:extLst>
          </p:cNvPr>
          <p:cNvSpPr txBox="1"/>
          <p:nvPr/>
        </p:nvSpPr>
        <p:spPr>
          <a:xfrm>
            <a:off x="1753284" y="14565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Bahnschrift" panose="020B0502040204020203" pitchFamily="34" charset="0"/>
              </a:rPr>
              <a:t>기획의도 </a:t>
            </a:r>
            <a:r>
              <a:rPr lang="en-US" altLang="ko-KR" dirty="0">
                <a:latin typeface="Bahnschrift" panose="020B0502040204020203" pitchFamily="34" charset="0"/>
              </a:rPr>
              <a:t>: Major Cryptocurrency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7828ED6-2652-4917-959B-2AB52BF81B7A}"/>
              </a:ext>
            </a:extLst>
          </p:cNvPr>
          <p:cNvSpPr txBox="1"/>
          <p:nvPr/>
        </p:nvSpPr>
        <p:spPr>
          <a:xfrm>
            <a:off x="1789727" y="711239"/>
            <a:ext cx="6611079" cy="74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프로젝트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439E304-3A6A-40E1-9C29-8A3C7C08E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649" y="2617153"/>
            <a:ext cx="11282699" cy="392477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D7A8D03-5C4E-44B3-BBC8-EA5D078D62DC}"/>
              </a:ext>
            </a:extLst>
          </p:cNvPr>
          <p:cNvSpPr txBox="1"/>
          <p:nvPr/>
        </p:nvSpPr>
        <p:spPr>
          <a:xfrm>
            <a:off x="4189156" y="8476941"/>
            <a:ext cx="10820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USDT(Tether) : 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달러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, 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안정성 높은 </a:t>
            </a:r>
            <a:r>
              <a:rPr lang="ko-KR" altLang="en-US" sz="2000" dirty="0">
                <a:solidFill>
                  <a:srgbClr val="24292F"/>
                </a:solidFill>
                <a:latin typeface="나눔바른고딕OTF"/>
              </a:rPr>
              <a:t>암호화폐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기축 통화</a:t>
            </a:r>
            <a:endParaRPr lang="en-US" altLang="ko-KR" sz="2000" dirty="0">
              <a:solidFill>
                <a:srgbClr val="000000"/>
              </a:solidFill>
              <a:latin typeface="나눔바른고딕OTF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D815B1-1B14-4C9F-9D04-02677741F705}"/>
              </a:ext>
            </a:extLst>
          </p:cNvPr>
          <p:cNvSpPr txBox="1"/>
          <p:nvPr/>
        </p:nvSpPr>
        <p:spPr>
          <a:xfrm>
            <a:off x="11201400" y="6969266"/>
            <a:ext cx="41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Tether USD / U.S Dollar 1W</a:t>
            </a:r>
            <a:r>
              <a:rPr lang="ko-KR" altLang="en-US" sz="2000" dirty="0"/>
              <a:t> </a:t>
            </a:r>
            <a:r>
              <a:rPr lang="en-US" altLang="ko-KR" sz="2000" dirty="0"/>
              <a:t>chart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0298" y="3431155"/>
            <a:ext cx="18702753" cy="7437373"/>
            <a:chOff x="0" y="0"/>
            <a:chExt cx="4925828" cy="1958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5828" cy="1958814"/>
            </a:xfrm>
            <a:custGeom>
              <a:avLst/>
              <a:gdLst/>
              <a:ahLst/>
              <a:cxnLst/>
              <a:rect l="l" t="t" r="r" b="b"/>
              <a:pathLst>
                <a:path w="4925828" h="1958814">
                  <a:moveTo>
                    <a:pt x="0" y="0"/>
                  </a:moveTo>
                  <a:lnTo>
                    <a:pt x="4925828" y="0"/>
                  </a:lnTo>
                  <a:lnTo>
                    <a:pt x="4925828" y="1958814"/>
                  </a:lnTo>
                  <a:lnTo>
                    <a:pt x="0" y="1958814"/>
                  </a:lnTo>
                  <a:close/>
                </a:path>
              </a:pathLst>
            </a:custGeom>
            <a:solidFill>
              <a:srgbClr val="89AD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25828" cy="2006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4010" y="774927"/>
            <a:ext cx="8081863" cy="3832838"/>
            <a:chOff x="0" y="0"/>
            <a:chExt cx="10775817" cy="511045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576" t="19709" r="2326" b="12014"/>
            <a:stretch>
              <a:fillRect/>
            </a:stretch>
          </p:blipFill>
          <p:spPr>
            <a:xfrm>
              <a:off x="0" y="0"/>
              <a:ext cx="10775817" cy="5110451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784010" y="5307760"/>
            <a:ext cx="8081863" cy="3832838"/>
            <a:chOff x="0" y="0"/>
            <a:chExt cx="10775817" cy="5110451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1994" t="12031" r="490" b="18598"/>
            <a:stretch>
              <a:fillRect/>
            </a:stretch>
          </p:blipFill>
          <p:spPr>
            <a:xfrm>
              <a:off x="0" y="0"/>
              <a:ext cx="10775817" cy="5110451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9440979" y="5307760"/>
            <a:ext cx="8081863" cy="3832838"/>
            <a:chOff x="0" y="0"/>
            <a:chExt cx="10775817" cy="511045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1161" t="16706" r="1494" b="10159"/>
            <a:stretch>
              <a:fillRect/>
            </a:stretch>
          </p:blipFill>
          <p:spPr>
            <a:xfrm>
              <a:off x="0" y="0"/>
              <a:ext cx="10775817" cy="5110451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9440979" y="774927"/>
            <a:ext cx="8081863" cy="3832838"/>
            <a:chOff x="0" y="0"/>
            <a:chExt cx="10775817" cy="511045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 l="818" t="17115" r="256" b="22153"/>
            <a:stretch>
              <a:fillRect/>
            </a:stretch>
          </p:blipFill>
          <p:spPr>
            <a:xfrm>
              <a:off x="0" y="0"/>
              <a:ext cx="10775817" cy="5110451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784010" y="4661967"/>
            <a:ext cx="536074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 spc="-84">
                <a:solidFill>
                  <a:srgbClr val="172459"/>
                </a:solidFill>
                <a:latin typeface="Arita Dotum Bold"/>
                <a:ea typeface="Arita Dotum Bold"/>
              </a:rPr>
              <a:t>화장품 C사 메이킹 필름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4010" y="9197748"/>
            <a:ext cx="536074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 spc="-84">
                <a:solidFill>
                  <a:srgbClr val="172459"/>
                </a:solidFill>
                <a:ea typeface="Arita Dotum Bold"/>
              </a:rPr>
              <a:t>아티스트 그룹 인터뷰 영상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40979" y="4661967"/>
            <a:ext cx="536074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 spc="-84">
                <a:solidFill>
                  <a:srgbClr val="172459"/>
                </a:solidFill>
                <a:ea typeface="Arita Dotum Bold"/>
              </a:rPr>
              <a:t>유기농 비누 브랜드 필름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40979" y="9197748"/>
            <a:ext cx="536074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 spc="-84">
                <a:solidFill>
                  <a:srgbClr val="172459"/>
                </a:solidFill>
                <a:latin typeface="Arita Dotum Bold"/>
                <a:ea typeface="Arita Dotum Bold"/>
              </a:rPr>
              <a:t>금융/보험 E사 광고 영상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3269" y="5143500"/>
            <a:ext cx="18434538" cy="5242137"/>
            <a:chOff x="0" y="0"/>
            <a:chExt cx="24579385" cy="698951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1680" b="11510"/>
            <a:stretch>
              <a:fillRect/>
            </a:stretch>
          </p:blipFill>
          <p:spPr>
            <a:xfrm>
              <a:off x="0" y="0"/>
              <a:ext cx="24579385" cy="6989517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92914" y="843505"/>
            <a:ext cx="1840436" cy="41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89ADDF"/>
                </a:solidFill>
                <a:ea typeface="Arita Dotum Bold"/>
              </a:rPr>
              <a:t>회사 로고</a:t>
            </a:r>
          </a:p>
        </p:txBody>
      </p:sp>
      <p:sp>
        <p:nvSpPr>
          <p:cNvPr id="5" name="AutoShape 5"/>
          <p:cNvSpPr/>
          <p:nvPr/>
        </p:nvSpPr>
        <p:spPr>
          <a:xfrm>
            <a:off x="1092914" y="1320072"/>
            <a:ext cx="1223270" cy="0"/>
          </a:xfrm>
          <a:prstGeom prst="line">
            <a:avLst/>
          </a:prstGeom>
          <a:ln w="28575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92914" y="3643312"/>
            <a:ext cx="1610217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1"/>
              </a:lnSpc>
            </a:pPr>
            <a:r>
              <a:rPr lang="en-US" sz="9000" spc="-360">
                <a:solidFill>
                  <a:srgbClr val="FFFFFF"/>
                </a:solidFill>
                <a:ea typeface="Arita Dotum Light"/>
              </a:rPr>
              <a:t>감사합니다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4E3D3D-A1C3-4B3B-BFD9-0A9BEC9816BB}"/>
              </a:ext>
            </a:extLst>
          </p:cNvPr>
          <p:cNvSpPr/>
          <p:nvPr/>
        </p:nvSpPr>
        <p:spPr>
          <a:xfrm>
            <a:off x="990600" y="784044"/>
            <a:ext cx="271286" cy="9465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DF6CCA-A701-4C23-9B1B-99CD080331C1}"/>
              </a:ext>
            </a:extLst>
          </p:cNvPr>
          <p:cNvSpPr/>
          <p:nvPr/>
        </p:nvSpPr>
        <p:spPr>
          <a:xfrm>
            <a:off x="1320934" y="784044"/>
            <a:ext cx="271286" cy="9465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ED4AB-74B5-4C47-8BAA-CC4B5C331FA8}"/>
              </a:ext>
            </a:extLst>
          </p:cNvPr>
          <p:cNvSpPr txBox="1"/>
          <p:nvPr/>
        </p:nvSpPr>
        <p:spPr>
          <a:xfrm>
            <a:off x="1753284" y="145658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Fixed Strategy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: Revenue Cycle </a:t>
            </a:r>
            <a:endParaRPr lang="ko-KR" altLang="en-US" sz="1800" dirty="0">
              <a:latin typeface="Bahnschrift" panose="020B0502040204020203" pitchFamily="34" charset="0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7828ED6-2652-4917-959B-2AB52BF81B7A}"/>
              </a:ext>
            </a:extLst>
          </p:cNvPr>
          <p:cNvSpPr txBox="1"/>
          <p:nvPr/>
        </p:nvSpPr>
        <p:spPr>
          <a:xfrm>
            <a:off x="1789727" y="711239"/>
            <a:ext cx="6611079" cy="74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프로젝트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B8C6F3B-BC41-4F4A-9EDA-6B1643CA5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1" y="2449500"/>
            <a:ext cx="9372600" cy="44246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601EA0-1E30-4F0A-ABCE-4553215E0659}"/>
              </a:ext>
            </a:extLst>
          </p:cNvPr>
          <p:cNvSpPr/>
          <p:nvPr/>
        </p:nvSpPr>
        <p:spPr>
          <a:xfrm>
            <a:off x="4378724" y="2331899"/>
            <a:ext cx="9603977" cy="4542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E96B76-212D-4E53-B87D-EDC98FFBDFF5}"/>
              </a:ext>
            </a:extLst>
          </p:cNvPr>
          <p:cNvSpPr txBox="1"/>
          <p:nvPr/>
        </p:nvSpPr>
        <p:spPr>
          <a:xfrm>
            <a:off x="4096752" y="7789189"/>
            <a:ext cx="11734800" cy="280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 수익 구조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(Revenue Structure) :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제로 프리미엄의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USDT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매수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프리미엄이 발생시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USDT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매도</a:t>
            </a:r>
            <a:endParaRPr lang="en-US" altLang="ko-KR" sz="2000" dirty="0">
              <a:solidFill>
                <a:srgbClr val="000000"/>
              </a:solidFill>
              <a:latin typeface="Arial" panose="020B0604020202020204" pitchFamily="34" charset="0"/>
              <a:ea typeface="나눔바른고딕OTF" panose="020B0600000101010101"/>
            </a:endParaRPr>
          </a:p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 예상 패턴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(Projected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나눔바른고딕OTF" panose="020B0600000101010101"/>
                <a:ea typeface="나눔바른고딕OTF" panose="020B0600000101010101"/>
              </a:rPr>
              <a:t>Patterns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) :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최근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3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년간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(Trend)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최소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3 Cycle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의 매매 조건을 충족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ea typeface="나눔바른고딕OTF" panose="020B0600000101010101"/>
            </a:endParaRPr>
          </a:p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 예상 수익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(Expected Return) :  APY(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연간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) 8%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OTF" panose="020B0600000101010101"/>
              </a:rPr>
              <a:t> </a:t>
            </a:r>
          </a:p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ko-KR" alt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71450" indent="-1714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ko-K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71450" indent="-1714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altLang="ko-K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CE0F1E-1AD2-4D17-94C3-5FC534545A3A}"/>
              </a:ext>
            </a:extLst>
          </p:cNvPr>
          <p:cNvSpPr txBox="1"/>
          <p:nvPr/>
        </p:nvSpPr>
        <p:spPr>
          <a:xfrm>
            <a:off x="10916443" y="7119467"/>
            <a:ext cx="6132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Premium (Coinbase-Bithumb)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3987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2">
            <a:extLst>
              <a:ext uri="{FF2B5EF4-FFF2-40B4-BE49-F238E27FC236}">
                <a16:creationId xmlns:a16="http://schemas.microsoft.com/office/drawing/2014/main" id="{11B5B2CD-46A3-443E-8B30-D4A983345074}"/>
              </a:ext>
            </a:extLst>
          </p:cNvPr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56" name="Freeform 3">
              <a:extLst>
                <a:ext uri="{FF2B5EF4-FFF2-40B4-BE49-F238E27FC236}">
                  <a16:creationId xmlns:a16="http://schemas.microsoft.com/office/drawing/2014/main" id="{5B8C9D5D-89C0-403D-AAEE-7FF88680BD2F}"/>
                </a:ext>
              </a:extLst>
            </p:cNvPr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57" name="TextBox 4">
              <a:extLst>
                <a:ext uri="{FF2B5EF4-FFF2-40B4-BE49-F238E27FC236}">
                  <a16:creationId xmlns:a16="http://schemas.microsoft.com/office/drawing/2014/main" id="{DD3EABE1-1F48-4391-B228-C6F7797D61B3}"/>
                </a:ext>
              </a:extLst>
            </p:cNvPr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58" name="TextBox 22">
            <a:extLst>
              <a:ext uri="{FF2B5EF4-FFF2-40B4-BE49-F238E27FC236}">
                <a16:creationId xmlns:a16="http://schemas.microsoft.com/office/drawing/2014/main" id="{2FB22A7E-3428-4479-95CB-7A2C4F2BDB24}"/>
              </a:ext>
            </a:extLst>
          </p:cNvPr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grpSp>
        <p:nvGrpSpPr>
          <p:cNvPr id="63" name="Group 5">
            <a:extLst>
              <a:ext uri="{FF2B5EF4-FFF2-40B4-BE49-F238E27FC236}">
                <a16:creationId xmlns:a16="http://schemas.microsoft.com/office/drawing/2014/main" id="{55CCC5C8-FA19-4E1F-917F-EB1EB44B57E5}"/>
              </a:ext>
            </a:extLst>
          </p:cNvPr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145B0EAA-5236-4B11-B9AA-6B4529A08F43}"/>
                </a:ext>
              </a:extLst>
            </p:cNvPr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5" name="TextBox 7">
              <a:extLst>
                <a:ext uri="{FF2B5EF4-FFF2-40B4-BE49-F238E27FC236}">
                  <a16:creationId xmlns:a16="http://schemas.microsoft.com/office/drawing/2014/main" id="{1F7B0D7E-E71C-4354-9FE5-5A735478987F}"/>
                </a:ext>
              </a:extLst>
            </p:cNvPr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B94328E-070F-4A76-B8C9-820271E6DA65}"/>
              </a:ext>
            </a:extLst>
          </p:cNvPr>
          <p:cNvSpPr/>
          <p:nvPr/>
        </p:nvSpPr>
        <p:spPr>
          <a:xfrm>
            <a:off x="990600" y="784044"/>
            <a:ext cx="271286" cy="9465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35B3BED-5236-4A53-BA24-7DCD359DD90D}"/>
              </a:ext>
            </a:extLst>
          </p:cNvPr>
          <p:cNvSpPr/>
          <p:nvPr/>
        </p:nvSpPr>
        <p:spPr>
          <a:xfrm>
            <a:off x="1320934" y="784044"/>
            <a:ext cx="271286" cy="9465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691470-D4C1-4BC9-A19E-E23E7B47486E}"/>
              </a:ext>
            </a:extLst>
          </p:cNvPr>
          <p:cNvSpPr txBox="1"/>
          <p:nvPr/>
        </p:nvSpPr>
        <p:spPr>
          <a:xfrm>
            <a:off x="1753284" y="14565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Fixed Strategy : Risk 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62" name="TextBox 21">
            <a:extLst>
              <a:ext uri="{FF2B5EF4-FFF2-40B4-BE49-F238E27FC236}">
                <a16:creationId xmlns:a16="http://schemas.microsoft.com/office/drawing/2014/main" id="{361A4EF4-1674-4221-B7B4-5D09B62B6C81}"/>
              </a:ext>
            </a:extLst>
          </p:cNvPr>
          <p:cNvSpPr txBox="1"/>
          <p:nvPr/>
        </p:nvSpPr>
        <p:spPr>
          <a:xfrm>
            <a:off x="1789727" y="711239"/>
            <a:ext cx="6611079" cy="74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프로젝트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F83ACDAF-AE8F-4CC8-A38C-F136BAA0E3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039" y="3503165"/>
            <a:ext cx="6444905" cy="2637124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E8554BA2-C07F-4743-A20E-F7965C7C4B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56" y="3503165"/>
            <a:ext cx="6608146" cy="2640682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172D186-038D-4418-B42A-DD8C48D486CD}"/>
              </a:ext>
            </a:extLst>
          </p:cNvPr>
          <p:cNvSpPr txBox="1"/>
          <p:nvPr/>
        </p:nvSpPr>
        <p:spPr>
          <a:xfrm>
            <a:off x="1753284" y="279144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fontAlgn="base"/>
            <a:r>
              <a:rPr lang="ko-KR" altLang="en-US" sz="1800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환율 </a:t>
            </a:r>
            <a:r>
              <a:rPr lang="en-US" altLang="ko-KR" sz="1800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구매 시점에 따른 이익 및 손실 가능성 존재</a:t>
            </a:r>
            <a:endParaRPr lang="en-US" altLang="ko-KR" sz="1800" dirty="0">
              <a:solidFill>
                <a:srgbClr val="000000"/>
              </a:solidFill>
              <a:latin typeface="나눔바른고딕OTF" panose="020B0600000101010101"/>
              <a:ea typeface="나눔바른고딕OTF" panose="020B0600000101010101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AD10E7-ABC4-4C54-8BF6-A2E00B8D469E}"/>
              </a:ext>
            </a:extLst>
          </p:cNvPr>
          <p:cNvSpPr txBox="1"/>
          <p:nvPr/>
        </p:nvSpPr>
        <p:spPr>
          <a:xfrm>
            <a:off x="9297083" y="2835798"/>
            <a:ext cx="7839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fontAlgn="base"/>
            <a:r>
              <a:rPr lang="ko-KR" altLang="en-US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역프리미엄 </a:t>
            </a:r>
            <a:r>
              <a:rPr lang="en-US" altLang="ko-KR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마이너스 프리미엄에 따른 이익 및 손실 가능성 존재</a:t>
            </a:r>
            <a:endParaRPr lang="en-US" altLang="ko-KR" dirty="0">
              <a:solidFill>
                <a:srgbClr val="000000"/>
              </a:solidFill>
              <a:latin typeface="나눔바른고딕OTF" panose="020B0600000101010101"/>
              <a:ea typeface="나눔바른고딕OTF" panose="020B0600000101010101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E0D4FB-FFA4-466E-8F94-57910D53ABA9}"/>
              </a:ext>
            </a:extLst>
          </p:cNvPr>
          <p:cNvSpPr txBox="1"/>
          <p:nvPr/>
        </p:nvSpPr>
        <p:spPr>
          <a:xfrm>
            <a:off x="6108386" y="6384503"/>
            <a:ext cx="30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U.S Dollar / KRW 1W</a:t>
            </a:r>
            <a:r>
              <a:rPr lang="ko-KR" altLang="en-US" dirty="0"/>
              <a:t> </a:t>
            </a:r>
            <a:r>
              <a:rPr lang="en-US" altLang="ko-KR" dirty="0"/>
              <a:t>chart</a:t>
            </a:r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E08197-CC4C-44B0-9E1E-C444AC3C8D9F}"/>
              </a:ext>
            </a:extLst>
          </p:cNvPr>
          <p:cNvSpPr txBox="1"/>
          <p:nvPr/>
        </p:nvSpPr>
        <p:spPr>
          <a:xfrm>
            <a:off x="13248995" y="6384503"/>
            <a:ext cx="516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Premium (Coinbase-Bithumb)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4E3D3D-A1C3-4B3B-BFD9-0A9BEC9816BB}"/>
              </a:ext>
            </a:extLst>
          </p:cNvPr>
          <p:cNvSpPr/>
          <p:nvPr/>
        </p:nvSpPr>
        <p:spPr>
          <a:xfrm>
            <a:off x="990600" y="784044"/>
            <a:ext cx="271286" cy="9465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DF6CCA-A701-4C23-9B1B-99CD080331C1}"/>
              </a:ext>
            </a:extLst>
          </p:cNvPr>
          <p:cNvSpPr/>
          <p:nvPr/>
        </p:nvSpPr>
        <p:spPr>
          <a:xfrm>
            <a:off x="1320934" y="784044"/>
            <a:ext cx="271286" cy="9465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ED4AB-74B5-4C47-8BAA-CC4B5C331FA8}"/>
              </a:ext>
            </a:extLst>
          </p:cNvPr>
          <p:cNvSpPr txBox="1"/>
          <p:nvPr/>
        </p:nvSpPr>
        <p:spPr>
          <a:xfrm>
            <a:off x="1753284" y="14565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Fixed Strategy : Pros &amp; Cons 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7828ED6-2652-4917-959B-2AB52BF81B7A}"/>
              </a:ext>
            </a:extLst>
          </p:cNvPr>
          <p:cNvSpPr txBox="1"/>
          <p:nvPr/>
        </p:nvSpPr>
        <p:spPr>
          <a:xfrm>
            <a:off x="1789727" y="711239"/>
            <a:ext cx="6611079" cy="74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프로젝트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00B021-A35E-462E-8969-09A0BB609AED}"/>
              </a:ext>
            </a:extLst>
          </p:cNvPr>
          <p:cNvSpPr txBox="1"/>
          <p:nvPr/>
        </p:nvSpPr>
        <p:spPr>
          <a:xfrm>
            <a:off x="1592220" y="4532074"/>
            <a:ext cx="7170780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Low Risk, Low Return </a:t>
            </a:r>
            <a:r>
              <a:rPr lang="ko-KR" altLang="en-US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로 인한 안전 투자형</a:t>
            </a: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낮은 거래 횟수</a:t>
            </a: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거래 체결 시간의 긴급성이 요구되지 않음</a:t>
            </a:r>
            <a:endParaRPr lang="en-US" altLang="ko-KR" dirty="0">
              <a:solidFill>
                <a:srgbClr val="000000"/>
              </a:solidFill>
              <a:latin typeface="나눔바른고딕OTF" panose="020B0600000101010101"/>
              <a:ea typeface="나눔바른고딕OTF" panose="020B0600000101010101"/>
            </a:endParaRP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시장가 슬리피지 발생이 매우 낮은 편</a:t>
            </a: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USDT</a:t>
            </a:r>
            <a:r>
              <a:rPr lang="ko-KR" altLang="en-US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는 암호화폐 시장의 기축통화 역할을 수행하며</a:t>
            </a:r>
            <a:r>
              <a:rPr lang="en-US" altLang="ko-KR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, </a:t>
            </a:r>
            <a:br>
              <a:rPr lang="en-US" altLang="ko-KR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</a:br>
            <a:r>
              <a:rPr lang="ko-KR" altLang="en-US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높은 수요로 인해 매년 발행량이 증가하는 높은 안전성을 보임</a:t>
            </a:r>
            <a:endParaRPr lang="ko-KR" altLang="en-US" dirty="0">
              <a:latin typeface="나눔바른고딕OTF" panose="020B0600000101010101"/>
              <a:ea typeface="나눔바른고딕OTF" panose="020B0600000101010101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5B5E9-5448-4A99-B310-7948918A3DE5}"/>
              </a:ext>
            </a:extLst>
          </p:cNvPr>
          <p:cNvSpPr txBox="1"/>
          <p:nvPr/>
        </p:nvSpPr>
        <p:spPr>
          <a:xfrm>
            <a:off x="9737400" y="4586884"/>
            <a:ext cx="763620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Tether</a:t>
            </a:r>
            <a:r>
              <a:rPr lang="ko-KR" altLang="en-US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사</a:t>
            </a:r>
            <a:r>
              <a:rPr lang="en-US" altLang="ko-KR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(USDT </a:t>
            </a:r>
            <a:r>
              <a:rPr lang="ko-KR" altLang="en-US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발행처</a:t>
            </a:r>
            <a:r>
              <a:rPr lang="en-US" altLang="ko-KR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의 불안정성</a:t>
            </a:r>
          </a:p>
          <a:p>
            <a:pPr marL="628650" lvl="1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미국의 암호화폐 산업 규제</a:t>
            </a:r>
          </a:p>
          <a:p>
            <a:pPr marL="628650" lvl="1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USDT </a:t>
            </a:r>
            <a:r>
              <a:rPr lang="ko-KR" altLang="en-US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의 영역 미규정 상태</a:t>
            </a:r>
            <a:r>
              <a:rPr lang="en-US" altLang="ko-KR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상품</a:t>
            </a:r>
            <a:r>
              <a:rPr lang="en-US" altLang="ko-KR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(Commodity) vs </a:t>
            </a:r>
            <a:r>
              <a:rPr lang="ko-KR" altLang="en-US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증권</a:t>
            </a:r>
            <a:r>
              <a:rPr lang="en-US" altLang="ko-KR" dirty="0">
                <a:solidFill>
                  <a:srgbClr val="000000"/>
                </a:solidFill>
                <a:latin typeface="나눔바른고딕OTF" panose="020B0600000101010101"/>
                <a:ea typeface="나눔바른고딕OTF" panose="020B0600000101010101"/>
              </a:rPr>
              <a:t>(Security))</a:t>
            </a:r>
          </a:p>
        </p:txBody>
      </p:sp>
      <p:sp>
        <p:nvSpPr>
          <p:cNvPr id="16" name="Freeform 32">
            <a:extLst>
              <a:ext uri="{FF2B5EF4-FFF2-40B4-BE49-F238E27FC236}">
                <a16:creationId xmlns:a16="http://schemas.microsoft.com/office/drawing/2014/main" id="{E993499D-1D5E-4C74-8EAA-D4F60253D60D}"/>
              </a:ext>
            </a:extLst>
          </p:cNvPr>
          <p:cNvSpPr/>
          <p:nvPr/>
        </p:nvSpPr>
        <p:spPr>
          <a:xfrm>
            <a:off x="2066818" y="2768814"/>
            <a:ext cx="1373352" cy="131943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Freeform 32">
            <a:extLst>
              <a:ext uri="{FF2B5EF4-FFF2-40B4-BE49-F238E27FC236}">
                <a16:creationId xmlns:a16="http://schemas.microsoft.com/office/drawing/2014/main" id="{DBD782BA-2122-486E-8487-C8F8730E7B24}"/>
              </a:ext>
            </a:extLst>
          </p:cNvPr>
          <p:cNvSpPr/>
          <p:nvPr/>
        </p:nvSpPr>
        <p:spPr>
          <a:xfrm rot="10800000">
            <a:off x="14853050" y="3014982"/>
            <a:ext cx="1373352" cy="131943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999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4E3D3D-A1C3-4B3B-BFD9-0A9BEC9816BB}"/>
              </a:ext>
            </a:extLst>
          </p:cNvPr>
          <p:cNvSpPr/>
          <p:nvPr/>
        </p:nvSpPr>
        <p:spPr>
          <a:xfrm>
            <a:off x="990600" y="784044"/>
            <a:ext cx="271286" cy="9465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DF6CCA-A701-4C23-9B1B-99CD080331C1}"/>
              </a:ext>
            </a:extLst>
          </p:cNvPr>
          <p:cNvSpPr/>
          <p:nvPr/>
        </p:nvSpPr>
        <p:spPr>
          <a:xfrm>
            <a:off x="1320934" y="784044"/>
            <a:ext cx="271286" cy="9465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ED4AB-74B5-4C47-8BAA-CC4B5C331FA8}"/>
              </a:ext>
            </a:extLst>
          </p:cNvPr>
          <p:cNvSpPr txBox="1"/>
          <p:nvPr/>
        </p:nvSpPr>
        <p:spPr>
          <a:xfrm>
            <a:off x="1753284" y="14565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Bahnschrift" panose="020B0502040204020203" pitchFamily="34" charset="0"/>
              </a:rPr>
              <a:t>Add</a:t>
            </a:r>
            <a:r>
              <a:rPr lang="ko-KR" altLang="en-US" dirty="0">
                <a:solidFill>
                  <a:srgbClr val="000000"/>
                </a:solidFill>
                <a:latin typeface="Bahnschrift" panose="020B0502040204020203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Bahnschrift" panose="020B0502040204020203" pitchFamily="34" charset="0"/>
              </a:rPr>
              <a:t>Features </a:t>
            </a:r>
            <a:r>
              <a:rPr lang="en-US" altLang="ko-KR" sz="1800" dirty="0">
                <a:solidFill>
                  <a:srgbClr val="000000"/>
                </a:solidFill>
                <a:latin typeface="Bahnschrift" panose="020B0502040204020203" pitchFamily="34" charset="0"/>
              </a:rPr>
              <a:t>:  Hedge Mode</a:t>
            </a:r>
            <a:endParaRPr lang="ko-KR" altLang="en-US" sz="1800" dirty="0">
              <a:latin typeface="Bahnschrift" panose="020B0502040204020203" pitchFamily="34" charset="0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7828ED6-2652-4917-959B-2AB52BF81B7A}"/>
              </a:ext>
            </a:extLst>
          </p:cNvPr>
          <p:cNvSpPr txBox="1"/>
          <p:nvPr/>
        </p:nvSpPr>
        <p:spPr>
          <a:xfrm>
            <a:off x="1789727" y="711239"/>
            <a:ext cx="6611079" cy="74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프로젝트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ECF943E8-3611-4C5C-A9B6-CACE11066BF9}"/>
              </a:ext>
            </a:extLst>
          </p:cNvPr>
          <p:cNvSpPr/>
          <p:nvPr/>
        </p:nvSpPr>
        <p:spPr>
          <a:xfrm>
            <a:off x="4026202" y="2376228"/>
            <a:ext cx="4217280" cy="429343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rgbClr val="92D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rgbClr val="000000"/>
              </a:solidFill>
              <a:latin typeface="나눔바른고딕OTF"/>
            </a:endParaRP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36692B6C-504C-484D-A541-1AA01085FBCA}"/>
              </a:ext>
            </a:extLst>
          </p:cNvPr>
          <p:cNvSpPr/>
          <p:nvPr/>
        </p:nvSpPr>
        <p:spPr>
          <a:xfrm rot="5400000">
            <a:off x="10099376" y="2507245"/>
            <a:ext cx="4107558" cy="4217285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774FDD-2260-4BF1-A22C-8590705863A6}"/>
              </a:ext>
            </a:extLst>
          </p:cNvPr>
          <p:cNvSpPr txBox="1"/>
          <p:nvPr/>
        </p:nvSpPr>
        <p:spPr>
          <a:xfrm>
            <a:off x="4189156" y="8476941"/>
            <a:ext cx="10820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24292F"/>
                </a:solidFill>
                <a:latin typeface="나눔바른고딕OTF"/>
              </a:rPr>
              <a:t>양방향 포지션 </a:t>
            </a:r>
            <a:r>
              <a:rPr lang="en-US" altLang="ko-KR" sz="2000" dirty="0">
                <a:solidFill>
                  <a:srgbClr val="24292F"/>
                </a:solidFill>
                <a:latin typeface="나눔바른고딕OTF"/>
              </a:rPr>
              <a:t>: </a:t>
            </a:r>
            <a:r>
              <a:rPr lang="ko-KR" altLang="en-US" sz="2000" dirty="0">
                <a:solidFill>
                  <a:srgbClr val="24292F"/>
                </a:solidFill>
                <a:latin typeface="나눔바른고딕OTF"/>
              </a:rPr>
              <a:t>국내 메이저 거래소에서 지원하지 않는 추가 기능</a:t>
            </a:r>
            <a:endParaRPr lang="en-US" altLang="ko-KR" sz="2000" dirty="0">
              <a:solidFill>
                <a:srgbClr val="000000"/>
              </a:solidFill>
              <a:latin typeface="나눔바른고딕OTF"/>
            </a:endParaRPr>
          </a:p>
        </p:txBody>
      </p:sp>
    </p:spTree>
    <p:extLst>
      <p:ext uri="{BB962C8B-B14F-4D97-AF65-F5344CB8AC3E}">
        <p14:creationId xmlns:p14="http://schemas.microsoft.com/office/powerpoint/2010/main" val="1863688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1364</Words>
  <Application>Microsoft Office PowerPoint</Application>
  <PresentationFormat>사용자 지정</PresentationFormat>
  <Paragraphs>440</Paragraphs>
  <Slides>51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72" baseType="lpstr">
      <vt:lpstr>Nanum Gothic Bold</vt:lpstr>
      <vt:lpstr>Source Han Sans KR Bold</vt:lpstr>
      <vt:lpstr>Nanum Square Bold</vt:lpstr>
      <vt:lpstr>Arita Dotum Bold</vt:lpstr>
      <vt:lpstr>Arita Dotum Light</vt:lpstr>
      <vt:lpstr>나눔바른고딕OTF</vt:lpstr>
      <vt:lpstr>Arial</vt:lpstr>
      <vt:lpstr>Arita Dotum Medium</vt:lpstr>
      <vt:lpstr>Aileron Ultra-Bold</vt:lpstr>
      <vt:lpstr>나눔바른고딕OTF Light</vt:lpstr>
      <vt:lpstr>Public Sans</vt:lpstr>
      <vt:lpstr>Wingdings</vt:lpstr>
      <vt:lpstr>용이고딕-레귤러 Bold</vt:lpstr>
      <vt:lpstr>Source Han Sans KR Medium</vt:lpstr>
      <vt:lpstr>Noto Sans CJK KR Black</vt:lpstr>
      <vt:lpstr>맑은 고딕</vt:lpstr>
      <vt:lpstr>Bahnschrift</vt:lpstr>
      <vt:lpstr>Arita Dotum Semi-Bold</vt:lpstr>
      <vt:lpstr>Calibri</vt:lpstr>
      <vt:lpstr>Aileron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네이비 깔끔한 프로젝트 프리젠테이션</dc:title>
  <dc:creator>student00</dc:creator>
  <cp:lastModifiedBy>student00</cp:lastModifiedBy>
  <cp:revision>14</cp:revision>
  <dcterms:created xsi:type="dcterms:W3CDTF">2006-08-16T00:00:00Z</dcterms:created>
  <dcterms:modified xsi:type="dcterms:W3CDTF">2024-03-19T09:26:39Z</dcterms:modified>
  <dc:identifier>DAF_7nAX5Pw</dc:identifier>
</cp:coreProperties>
</file>